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ustom.xml" ContentType="application/vnd.openxmlformats-officedocument.custom-properties+xml"/>
  <Override PartName="/ppt/commentAuthors.xml" ContentType="application/vnd.openxmlformats-officedocument.presentationml.commentAuthors+xml"/>
  <Override PartName="/ppt/slideLayouts/slideLayout10.xml" ContentType="application/vnd.openxmlformats-officedocument.presentationml.slideLayout+xml"/>
  <Override PartName="/ppt/comments/comment1.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Default Extension="mp3" ContentType="audio/mpeg"/>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0" r:id="rId1"/>
  </p:sldMasterIdLst>
  <p:notesMasterIdLst>
    <p:notesMasterId r:id="rId17"/>
  </p:notesMasterIdLst>
  <p:handoutMasterIdLst>
    <p:handoutMasterId r:id="rId18"/>
  </p:handoutMasterIdLst>
  <p:sldIdLst>
    <p:sldId id="257" r:id="rId2"/>
    <p:sldId id="259" r:id="rId3"/>
    <p:sldId id="260" r:id="rId4"/>
    <p:sldId id="261" r:id="rId5"/>
    <p:sldId id="283" r:id="rId6"/>
    <p:sldId id="284" r:id="rId7"/>
    <p:sldId id="286" r:id="rId8"/>
    <p:sldId id="287" r:id="rId9"/>
    <p:sldId id="288" r:id="rId10"/>
    <p:sldId id="289" r:id="rId11"/>
    <p:sldId id="290" r:id="rId12"/>
    <p:sldId id="292" r:id="rId13"/>
    <p:sldId id="295" r:id="rId14"/>
    <p:sldId id="296" r:id="rId15"/>
    <p:sldId id="28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007">
          <p15:clr>
            <a:srgbClr val="A4A3A4"/>
          </p15:clr>
        </p15:guide>
        <p15:guide id="2" pos="375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nnis" initials="D"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4660"/>
  </p:normalViewPr>
  <p:slideViewPr>
    <p:cSldViewPr snapToGrid="0" showGuides="1">
      <p:cViewPr varScale="1">
        <p:scale>
          <a:sx n="88" d="100"/>
          <a:sy n="88" d="100"/>
        </p:scale>
        <p:origin x="-466" y="-77"/>
      </p:cViewPr>
      <p:guideLst>
        <p:guide orient="horz" pos="2007"/>
        <p:guide pos="3758"/>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1-17T08:37:27.175" idx="1">
    <p:pos x="10" y="10"/>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pPr/>
              <a:t>2022/6/11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pPr/>
              <a:t>‹#›</a:t>
            </a:fld>
            <a:endParaRPr lang="zh-CN" altLang="en-US"/>
          </a:p>
        </p:txBody>
      </p:sp>
    </p:spTree>
    <p:extLst>
      <p:ext uri="{BB962C8B-B14F-4D97-AF65-F5344CB8AC3E}">
        <p14:creationId xmlns=""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C66F4-C0AC-4186-A0B7-7FC70AE2EB7A}" type="datetimeFigureOut">
              <a:rPr lang="zh-CN" altLang="en-US" smtClean="0"/>
              <a:pPr/>
              <a:t>2022/6/11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Click to edit Master text style</a:t>
            </a:r>
          </a:p>
          <a:p>
            <a:pPr lvl="1"/>
            <a:r>
              <a:rPr lang="zh-CN" altLang="en-US"/>
              <a:t>Second level</a:t>
            </a:r>
          </a:p>
          <a:p>
            <a:pPr lvl="2"/>
            <a:r>
              <a:rPr lang="zh-CN" altLang="en-US"/>
              <a:t>Third level</a:t>
            </a:r>
          </a:p>
          <a:p>
            <a:pPr lvl="3"/>
            <a:r>
              <a:rPr lang="zh-CN" altLang="en-US"/>
              <a:t>Fourth level</a:t>
            </a:r>
          </a:p>
          <a:p>
            <a:pPr lvl="4"/>
            <a:r>
              <a:rPr lang="zh-CN" altLang="en-US"/>
              <a:t>Fifth level</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9F6F0B-DEFF-441C-AFB5-D6D148B42998}"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79F6F0B-DEFF-441C-AFB5-D6D148B42998}" type="slidenum">
              <a:rPr lang="zh-CN" altLang="en-US" smtClean="0"/>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pPr/>
              <a:t>11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pPr/>
              <a:t>13</a:t>
            </a:fld>
            <a:endParaRPr lang="zh-CN" altLang="en-US"/>
          </a:p>
        </p:txBody>
      </p:sp>
    </p:spTree>
    <p:extLst>
      <p:ext uri="{BB962C8B-B14F-4D97-AF65-F5344CB8AC3E}">
        <p14:creationId xmlns="" xmlns:p14="http://schemas.microsoft.com/office/powerpoint/2010/main" val="29514024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pPr/>
              <a:t>14</a:t>
            </a:fld>
            <a:endParaRPr lang="zh-CN" altLang="en-US"/>
          </a:p>
        </p:txBody>
      </p:sp>
    </p:spTree>
    <p:extLst>
      <p:ext uri="{BB962C8B-B14F-4D97-AF65-F5344CB8AC3E}">
        <p14:creationId xmlns="" xmlns:p14="http://schemas.microsoft.com/office/powerpoint/2010/main" val="34538100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79F6F0B-DEFF-441C-AFB5-D6D148B42998}" type="slidenum">
              <a:rPr lang="zh-CN" altLang="en-US" smtClean="0"/>
              <a:pPr/>
              <a:t>15</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pPr/>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pPr/>
              <a:t>8</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pPr/>
              <a:t>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10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121174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3937727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1718630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37223106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1329023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2183641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659433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299083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993384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2431981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2126012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80FBF6-E9C2-4AE0-90F6-8F1434B639F3}" type="datetimeFigureOut">
              <a:rPr lang="zh-CN" altLang="en-US" smtClean="0">
                <a:solidFill>
                  <a:prstClr val="black">
                    <a:tint val="75000"/>
                  </a:prstClr>
                </a:solidFill>
              </a:rPr>
              <a:pPr/>
              <a:t>2022/6/11</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 xmlns:p14="http://schemas.microsoft.com/office/powerpoint/2010/main" val="631932500"/>
      </p:ext>
    </p:extLst>
  </p:cSld>
  <p:clrMap bg1="dk1" tx1="lt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mc:AlternateContent xmlns:mc="http://schemas.openxmlformats.org/markup-compatibility/2006">
    <mc:Choice xmlns="" xmlns:p14="http://schemas.microsoft.com/office/powerpoint/2010/main" Requires="p14">
      <p:transition spd="slow" p14:dur="1250">
        <p14:flip dir="r"/>
      </p:transition>
    </mc:Choice>
    <mc:Fallback>
      <p:transition spd="slow" advTm="5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video" Target="NULL" TargetMode="External"/><Relationship Id="rId5" Type="http://schemas.openxmlformats.org/officeDocument/2006/relationships/image" Target="../media/image1.png"/><Relationship Id="rId4" Type="http://schemas.microsoft.com/office/2007/relationships/media" Target="../media/media1.mp3"/></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30"/>
          <p:cNvSpPr txBox="1"/>
          <p:nvPr/>
        </p:nvSpPr>
        <p:spPr>
          <a:xfrm>
            <a:off x="963295" y="1588135"/>
            <a:ext cx="9733280" cy="830997"/>
          </a:xfrm>
          <a:prstGeom prst="rect">
            <a:avLst/>
          </a:prstGeom>
          <a:noFill/>
        </p:spPr>
        <p:txBody>
          <a:bodyPr wrap="square" rtlCol="0">
            <a:spAutoFit/>
          </a:bodyPr>
          <a:lstStyle/>
          <a:p>
            <a:pPr algn="just"/>
            <a:r>
              <a:rPr lang="en-US" sz="4800" dirty="0" smtClean="0">
                <a:solidFill>
                  <a:srgbClr val="3291CA"/>
                </a:solidFill>
                <a:latin typeface="Impact" panose="020B0806030902050204" pitchFamily="34" charset="0"/>
              </a:rPr>
              <a:t>ORPHAN SHELTER MANAGEMENT (OSM)</a:t>
            </a:r>
            <a:endParaRPr lang="en-US" sz="4800" dirty="0">
              <a:solidFill>
                <a:srgbClr val="3291CA"/>
              </a:solidFill>
              <a:latin typeface="Impact" panose="020B0806030902050204" pitchFamily="34" charset="0"/>
            </a:endParaRPr>
          </a:p>
        </p:txBody>
      </p:sp>
      <p:sp>
        <p:nvSpPr>
          <p:cNvPr id="32" name="文本框 31"/>
          <p:cNvSpPr txBox="1"/>
          <p:nvPr/>
        </p:nvSpPr>
        <p:spPr>
          <a:xfrm>
            <a:off x="8319770" y="4042410"/>
            <a:ext cx="2875915" cy="521970"/>
          </a:xfrm>
          <a:prstGeom prst="rect">
            <a:avLst/>
          </a:prstGeom>
          <a:noFill/>
        </p:spPr>
        <p:txBody>
          <a:bodyPr wrap="square" rtlCol="0">
            <a:spAutoFit/>
          </a:bodyPr>
          <a:lstStyle/>
          <a:p>
            <a:pPr algn="l"/>
            <a:r>
              <a:rPr lang="en-US" altLang="zh-CN" sz="2400" dirty="0" smtClean="0">
                <a:latin typeface="Century Gothic" panose="020B0502020202020204" pitchFamily="34" charset="0"/>
              </a:rPr>
              <a:t> Main </a:t>
            </a:r>
            <a:r>
              <a:rPr lang="en-US" altLang="zh-CN" sz="2400" dirty="0">
                <a:latin typeface="Century Gothic" panose="020B0502020202020204" pitchFamily="34" charset="0"/>
              </a:rPr>
              <a:t>P</a:t>
            </a:r>
            <a:r>
              <a:rPr lang="en-US" altLang="zh-CN" sz="2400" dirty="0" smtClean="0">
                <a:latin typeface="Century Gothic" panose="020B0502020202020204" pitchFamily="34" charset="0"/>
              </a:rPr>
              <a:t>roject</a:t>
            </a:r>
            <a:r>
              <a:rPr lang="en-US" altLang="zh-CN" sz="2800" dirty="0">
                <a:solidFill>
                  <a:srgbClr val="0070C0"/>
                </a:solidFill>
                <a:latin typeface="Century Gothic" panose="020B0502020202020204" pitchFamily="34" charset="0"/>
              </a:rPr>
              <a:t>:</a:t>
            </a:r>
            <a:endParaRPr lang="zh-CN" altLang="en-US" sz="2800" dirty="0">
              <a:solidFill>
                <a:srgbClr val="0070C0"/>
              </a:solidFill>
              <a:latin typeface="Century Gothic" panose="020B0502020202020204" pitchFamily="34" charset="0"/>
            </a:endParaRPr>
          </a:p>
        </p:txBody>
      </p:sp>
      <p:sp>
        <p:nvSpPr>
          <p:cNvPr id="33" name="文本框 32"/>
          <p:cNvSpPr txBox="1"/>
          <p:nvPr/>
        </p:nvSpPr>
        <p:spPr>
          <a:xfrm>
            <a:off x="5575178" y="4787900"/>
            <a:ext cx="5620508" cy="923330"/>
          </a:xfrm>
          <a:prstGeom prst="rect">
            <a:avLst/>
          </a:prstGeom>
          <a:noFill/>
        </p:spPr>
        <p:txBody>
          <a:bodyPr wrap="square" rtlCol="0">
            <a:spAutoFit/>
          </a:bodyPr>
          <a:lstStyle/>
          <a:p>
            <a:pPr algn="r">
              <a:lnSpc>
                <a:spcPct val="150000"/>
              </a:lnSpc>
            </a:pPr>
            <a:r>
              <a:rPr lang="en-US" altLang="zh-CN" dirty="0" smtClean="0">
                <a:latin typeface="Microsoft YaHei Light" panose="020B0502040204020203" pitchFamily="34" charset="-122"/>
                <a:ea typeface="Microsoft YaHei Light" panose="020B0502040204020203" pitchFamily="34" charset="-122"/>
                <a:cs typeface="Arial" panose="020B0604020202020204" pitchFamily="34" charset="0"/>
              </a:rPr>
              <a:t>Sandra Davis</a:t>
            </a:r>
            <a:endParaRPr lang="en-US" altLang="zh-CN" dirty="0">
              <a:latin typeface="Microsoft YaHei Light" panose="020B0502040204020203" pitchFamily="34" charset="-122"/>
              <a:ea typeface="Microsoft YaHei Light" panose="020B0502040204020203" pitchFamily="34" charset="-122"/>
              <a:cs typeface="Arial" panose="020B0604020202020204" pitchFamily="34" charset="0"/>
            </a:endParaRPr>
          </a:p>
          <a:p>
            <a:pPr algn="r">
              <a:lnSpc>
                <a:spcPct val="150000"/>
              </a:lnSpc>
            </a:pPr>
            <a:r>
              <a:rPr lang="en-US" altLang="zh-CN" dirty="0" smtClean="0">
                <a:latin typeface="Microsoft YaHei Light" panose="020B0502040204020203" pitchFamily="34" charset="-122"/>
                <a:ea typeface="Microsoft YaHei Light" panose="020B0502040204020203" pitchFamily="34" charset="-122"/>
                <a:cs typeface="Arial" panose="020B0604020202020204" pitchFamily="34" charset="0"/>
              </a:rPr>
              <a:t>Master Of Computer Application</a:t>
            </a:r>
            <a:endParaRPr lang="en-US" altLang="zh-CN" dirty="0">
              <a:latin typeface="Microsoft YaHei Light" panose="020B0502040204020203" pitchFamily="34" charset="-122"/>
              <a:ea typeface="Microsoft YaHei Light" panose="020B0502040204020203" pitchFamily="34" charset="-122"/>
              <a:cs typeface="Arial" panose="020B0604020202020204" pitchFamily="34" charset="0"/>
            </a:endParaRPr>
          </a:p>
        </p:txBody>
      </p:sp>
      <p:cxnSp>
        <p:nvCxnSpPr>
          <p:cNvPr id="62" name="直接连接符 61"/>
          <p:cNvCxnSpPr/>
          <p:nvPr/>
        </p:nvCxnSpPr>
        <p:spPr>
          <a:xfrm>
            <a:off x="8131234" y="3896119"/>
            <a:ext cx="3253533" cy="0"/>
          </a:xfrm>
          <a:prstGeom prst="line">
            <a:avLst/>
          </a:prstGeom>
          <a:ln>
            <a:solidFill>
              <a:srgbClr val="4E5255"/>
            </a:solidFill>
          </a:ln>
        </p:spPr>
        <p:style>
          <a:lnRef idx="1">
            <a:schemeClr val="accent1"/>
          </a:lnRef>
          <a:fillRef idx="0">
            <a:schemeClr val="accent1"/>
          </a:fillRef>
          <a:effectRef idx="0">
            <a:schemeClr val="accent1"/>
          </a:effectRef>
          <a:fontRef idx="minor">
            <a:schemeClr val="tx1"/>
          </a:fontRef>
        </p:style>
      </p:cxnSp>
      <p:pic>
        <p:nvPicPr>
          <p:cNvPr id="3" name="Various Artists - River Flows In You">
            <a:hlinkClick r:id="" action="ppaction://media"/>
          </p:cNvPr>
          <p:cNvPicPr>
            <a:picLocks noChangeAspect="1"/>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12992100" y="6351865"/>
            <a:ext cx="609600" cy="609600"/>
          </a:xfrm>
          <a:prstGeom prst="rect">
            <a:avLst/>
          </a:prstGeom>
        </p:spPr>
      </p:pic>
      <p:sp>
        <p:nvSpPr>
          <p:cNvPr id="2" name="TextBox 1">
            <a:extLst>
              <a:ext uri="{FF2B5EF4-FFF2-40B4-BE49-F238E27FC236}">
                <a16:creationId xmlns="" xmlns:a16="http://schemas.microsoft.com/office/drawing/2014/main" id="{14564B60-F4C7-464F-B4CC-15EF61D04C52}"/>
              </a:ext>
            </a:extLst>
          </p:cNvPr>
          <p:cNvSpPr txBox="1"/>
          <p:nvPr/>
        </p:nvSpPr>
        <p:spPr>
          <a:xfrm>
            <a:off x="1063869" y="3261946"/>
            <a:ext cx="2417885" cy="646331"/>
          </a:xfrm>
          <a:prstGeom prst="rect">
            <a:avLst/>
          </a:prstGeom>
          <a:noFill/>
        </p:spPr>
        <p:txBody>
          <a:bodyPr wrap="square" rtlCol="0">
            <a:spAutoFit/>
          </a:bodyPr>
          <a:lstStyle/>
          <a:p>
            <a:r>
              <a:rPr lang="en-US" dirty="0"/>
              <a:t>Under the guidance of </a:t>
            </a:r>
            <a:endParaRPr lang="en-US" dirty="0" smtClean="0"/>
          </a:p>
          <a:p>
            <a:r>
              <a:rPr lang="en-US" dirty="0" smtClean="0"/>
              <a:t>Ms. </a:t>
            </a:r>
            <a:r>
              <a:rPr lang="en-US" dirty="0" err="1" smtClean="0"/>
              <a:t>Senu</a:t>
            </a:r>
            <a:r>
              <a:rPr lang="en-US" dirty="0" smtClean="0"/>
              <a:t> </a:t>
            </a:r>
            <a:r>
              <a:rPr lang="en-US" dirty="0" err="1" smtClean="0"/>
              <a:t>Abi</a:t>
            </a:r>
            <a:endParaRPr lang="en-IN" dirty="0"/>
          </a:p>
        </p:txBody>
      </p:sp>
    </p:spTree>
  </p:cSld>
  <p:clrMapOvr>
    <a:masterClrMapping/>
  </p:clrMapOvr>
  <mc:AlternateContent xmlns:mc="http://schemas.openxmlformats.org/markup-compatibility/2006">
    <mc:Choice xmlns="" xmlns:p14="http://schemas.microsoft.com/office/powerpoint/2010/main" Requires="p14">
      <p:transition p14:dur="0" advTm="7000"/>
    </mc:Choice>
    <mc:Fallback>
      <p:transition advTm="7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1+#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500"/>
                                  </p:stCondLst>
                                  <p:childTnLst>
                                    <p:set>
                                      <p:cBhvr>
                                        <p:cTn id="10" dur="1" fill="hold">
                                          <p:stCondLst>
                                            <p:cond delay="0"/>
                                          </p:stCondLst>
                                        </p:cTn>
                                        <p:tgtEl>
                                          <p:spTgt spid="62"/>
                                        </p:tgtEl>
                                        <p:attrNameLst>
                                          <p:attrName>style.visibility</p:attrName>
                                        </p:attrNameLst>
                                      </p:cBhvr>
                                      <p:to>
                                        <p:strVal val="visible"/>
                                      </p:to>
                                    </p:set>
                                    <p:animEffect transition="in" filter="wipe(right)">
                                      <p:cBhvr>
                                        <p:cTn id="11" dur="500"/>
                                        <p:tgtEl>
                                          <p:spTgt spid="62"/>
                                        </p:tgtEl>
                                      </p:cBhvr>
                                    </p:animEffect>
                                  </p:childTnLst>
                                </p:cTn>
                              </p:par>
                              <p:par>
                                <p:cTn id="12" presetID="53" presetClass="entr" presetSubtype="16" fill="hold" grpId="0" nodeType="withEffect">
                                  <p:stCondLst>
                                    <p:cond delay="1000"/>
                                  </p:stCondLst>
                                  <p:childTnLst>
                                    <p:set>
                                      <p:cBhvr>
                                        <p:cTn id="13" dur="1" fill="hold">
                                          <p:stCondLst>
                                            <p:cond delay="0"/>
                                          </p:stCondLst>
                                        </p:cTn>
                                        <p:tgtEl>
                                          <p:spTgt spid="32"/>
                                        </p:tgtEl>
                                        <p:attrNameLst>
                                          <p:attrName>style.visibility</p:attrName>
                                        </p:attrNameLst>
                                      </p:cBhvr>
                                      <p:to>
                                        <p:strVal val="visible"/>
                                      </p:to>
                                    </p:set>
                                    <p:anim calcmode="lin" valueType="num">
                                      <p:cBhvr>
                                        <p:cTn id="14" dur="300" fill="hold"/>
                                        <p:tgtEl>
                                          <p:spTgt spid="32"/>
                                        </p:tgtEl>
                                        <p:attrNameLst>
                                          <p:attrName>ppt_w</p:attrName>
                                        </p:attrNameLst>
                                      </p:cBhvr>
                                      <p:tavLst>
                                        <p:tav tm="0">
                                          <p:val>
                                            <p:fltVal val="0"/>
                                          </p:val>
                                        </p:tav>
                                        <p:tav tm="100000">
                                          <p:val>
                                            <p:strVal val="#ppt_w"/>
                                          </p:val>
                                        </p:tav>
                                      </p:tavLst>
                                    </p:anim>
                                    <p:anim calcmode="lin" valueType="num">
                                      <p:cBhvr>
                                        <p:cTn id="15" dur="300" fill="hold"/>
                                        <p:tgtEl>
                                          <p:spTgt spid="32"/>
                                        </p:tgtEl>
                                        <p:attrNameLst>
                                          <p:attrName>ppt_h</p:attrName>
                                        </p:attrNameLst>
                                      </p:cBhvr>
                                      <p:tavLst>
                                        <p:tav tm="0">
                                          <p:val>
                                            <p:fltVal val="0"/>
                                          </p:val>
                                        </p:tav>
                                        <p:tav tm="100000">
                                          <p:val>
                                            <p:strVal val="#ppt_h"/>
                                          </p:val>
                                        </p:tav>
                                      </p:tavLst>
                                    </p:anim>
                                    <p:animEffect transition="in" filter="fade">
                                      <p:cBhvr>
                                        <p:cTn id="16" dur="300"/>
                                        <p:tgtEl>
                                          <p:spTgt spid="32"/>
                                        </p:tgtEl>
                                      </p:cBhvr>
                                    </p:animEffect>
                                  </p:childTnLst>
                                </p:cTn>
                              </p:par>
                              <p:par>
                                <p:cTn id="17" presetID="6" presetClass="emph" presetSubtype="0" autoRev="1" fill="hold" grpId="1" nodeType="withEffect">
                                  <p:stCondLst>
                                    <p:cond delay="1000"/>
                                  </p:stCondLst>
                                  <p:childTnLst>
                                    <p:animScale>
                                      <p:cBhvr>
                                        <p:cTn id="18" dur="150" fill="hold"/>
                                        <p:tgtEl>
                                          <p:spTgt spid="32"/>
                                        </p:tgtEl>
                                      </p:cBhvr>
                                      <p:by x="110000" y="110000"/>
                                    </p:animScale>
                                  </p:childTnLst>
                                </p:cTn>
                              </p:par>
                              <p:par>
                                <p:cTn id="19" presetID="14" presetClass="entr" presetSubtype="10" fill="hold" grpId="0" nodeType="withEffect">
                                  <p:stCondLst>
                                    <p:cond delay="1300"/>
                                  </p:stCondLst>
                                  <p:childTnLst>
                                    <p:set>
                                      <p:cBhvr>
                                        <p:cTn id="20" dur="1" fill="hold">
                                          <p:stCondLst>
                                            <p:cond delay="0"/>
                                          </p:stCondLst>
                                        </p:cTn>
                                        <p:tgtEl>
                                          <p:spTgt spid="33"/>
                                        </p:tgtEl>
                                        <p:attrNameLst>
                                          <p:attrName>style.visibility</p:attrName>
                                        </p:attrNameLst>
                                      </p:cBhvr>
                                      <p:to>
                                        <p:strVal val="visible"/>
                                      </p:to>
                                    </p:set>
                                    <p:animEffect transition="in" filter="randombar(horizontal)">
                                      <p:cBhvr>
                                        <p:cTn id="2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p:cTn id="22" repeatCount="indefinite" fill="hold" display="0">
                  <p:stCondLst>
                    <p:cond delay="indefinite"/>
                  </p:stCondLst>
                  <p:endCondLst>
                    <p:cond evt="onStopAudio" delay="0">
                      <p:tgtEl>
                        <p:sldTgt/>
                      </p:tgtEl>
                    </p:cond>
                  </p:endCondLst>
                </p:cTn>
                <p:tgtEl>
                  <p:spTgt spid="3"/>
                </p:tgtEl>
              </p:cMediaNode>
            </p:video>
          </p:childTnLst>
        </p:cTn>
      </p:par>
    </p:tnLst>
    <p:bldLst>
      <p:bldP spid="31" grpId="0"/>
      <p:bldP spid="32" grpId="0"/>
      <p:bldP spid="32" grpId="1"/>
      <p:bldP spid="3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3012440"/>
            <a:ext cx="4672330" cy="615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 Modules</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84115" y="2787417"/>
            <a:ext cx="762000" cy="768350"/>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04</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矩形 95"/>
          <p:cNvSpPr/>
          <p:nvPr/>
        </p:nvSpPr>
        <p:spPr>
          <a:xfrm>
            <a:off x="1277620" y="1687195"/>
            <a:ext cx="2677795" cy="308995"/>
          </a:xfrm>
          <a:prstGeom prst="rect">
            <a:avLst/>
          </a:prstGeom>
        </p:spPr>
        <p:txBody>
          <a:bodyPr wrap="square">
            <a:spAutoFit/>
          </a:bodyPr>
          <a:lstStyle/>
          <a:p>
            <a:pPr algn="r" defTabSz="913765">
              <a:lnSpc>
                <a:spcPct val="130000"/>
              </a:lnSpc>
            </a:pPr>
            <a:r>
              <a:rPr lang="en-US" altLang="zh-CN" sz="1200" b="1" dirty="0" smtClean="0">
                <a:latin typeface="Microsoft YaHei" panose="020B0503020204020204" pitchFamily="34" charset="-122"/>
                <a:ea typeface="Microsoft YaHei" panose="020B0503020204020204" pitchFamily="34" charset="-122"/>
              </a:rPr>
              <a:t>ADMIN</a:t>
            </a:r>
            <a:endParaRPr lang="en-US" altLang="zh-CN" sz="1200" b="1" dirty="0">
              <a:latin typeface="Microsoft YaHei" panose="020B0503020204020204" pitchFamily="34" charset="-122"/>
              <a:ea typeface="Microsoft YaHei" panose="020B0503020204020204" pitchFamily="34" charset="-122"/>
            </a:endParaRPr>
          </a:p>
        </p:txBody>
      </p:sp>
      <p:sp>
        <p:nvSpPr>
          <p:cNvPr id="97" name="矩形 96"/>
          <p:cNvSpPr/>
          <p:nvPr/>
        </p:nvSpPr>
        <p:spPr>
          <a:xfrm>
            <a:off x="592650" y="2015960"/>
            <a:ext cx="3355340" cy="1292662"/>
          </a:xfrm>
          <a:prstGeom prst="rect">
            <a:avLst/>
          </a:prstGeom>
        </p:spPr>
        <p:txBody>
          <a:bodyPr wrap="square">
            <a:spAutoFit/>
          </a:bodyPr>
          <a:lstStyle/>
          <a:p>
            <a:pPr algn="just" defTabSz="913765">
              <a:lnSpc>
                <a:spcPct val="130000"/>
              </a:lnSpc>
            </a:pPr>
            <a:r>
              <a:rPr lang="en-US" altLang="zh-CN" sz="1200" dirty="0" smtClean="0">
                <a:latin typeface="Times New Roman" panose="02020603050405020304" pitchFamily="18" charset="0"/>
                <a:ea typeface="Microsoft YaHei" panose="020B0503020204020204" pitchFamily="34" charset="-122"/>
                <a:cs typeface="Times New Roman" panose="02020603050405020304" pitchFamily="18" charset="0"/>
              </a:rPr>
              <a:t>In the admin module  they can  approve orphanage registration  and  can  manage all orphanages.  They can view their private data . The admin can view the details of users and they can manage the users</a:t>
            </a:r>
            <a:endParaRPr lang="zh-CN" altLang="en-US" sz="1200" dirty="0">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98" name="矩形 97"/>
          <p:cNvSpPr/>
          <p:nvPr/>
        </p:nvSpPr>
        <p:spPr>
          <a:xfrm>
            <a:off x="661230" y="3269411"/>
            <a:ext cx="3286760" cy="3000117"/>
          </a:xfrm>
          <a:prstGeom prst="rect">
            <a:avLst/>
          </a:prstGeom>
        </p:spPr>
        <p:txBody>
          <a:bodyPr wrap="square">
            <a:spAutoFit/>
          </a:bodyPr>
          <a:lstStyle/>
          <a:p>
            <a:pPr algn="r" defTabSz="913765">
              <a:lnSpc>
                <a:spcPct val="130000"/>
              </a:lnSpc>
            </a:pPr>
            <a:r>
              <a:rPr lang="en-US" altLang="zh-CN" sz="1335" b="1" dirty="0" smtClean="0">
                <a:latin typeface="Microsoft YaHei" panose="020B0503020204020204" pitchFamily="34" charset="-122"/>
                <a:ea typeface="Microsoft YaHei" panose="020B0503020204020204" pitchFamily="34" charset="-122"/>
              </a:rPr>
              <a:t>USER</a:t>
            </a:r>
          </a:p>
          <a:p>
            <a:pPr algn="just" defTabSz="913765">
              <a:lnSpc>
                <a:spcPct val="130000"/>
              </a:lnSpc>
            </a:pPr>
            <a:r>
              <a:rPr lang="en-US" altLang="zh-CN" sz="1100" dirty="0" smtClean="0">
                <a:latin typeface="Microsoft YaHei" panose="020B0503020204020204" pitchFamily="34" charset="-122"/>
                <a:ea typeface="Microsoft YaHei" panose="020B0503020204020204" pitchFamily="34" charset="-122"/>
              </a:rPr>
              <a:t>After sign  in users can choose three type of services. In donation  they can view the needs of the orphanage and donate what they need. Also there is a payment option. In the case of adoption they can view the list of orphanages  and they can submit the necessary documents. In sponsorship it include many type of sponsorships. Sponsors can view the orphanages and they can communicate with the orphanages    and with the permission of orphanages they can view the details of children. </a:t>
            </a:r>
            <a:endParaRPr lang="en-US" altLang="zh-CN" sz="1100" dirty="0">
              <a:latin typeface="Microsoft YaHei" panose="020B0503020204020204" pitchFamily="34" charset="-122"/>
              <a:ea typeface="Microsoft YaHei" panose="020B0503020204020204" pitchFamily="34" charset="-122"/>
            </a:endParaRPr>
          </a:p>
        </p:txBody>
      </p:sp>
      <p:sp>
        <p:nvSpPr>
          <p:cNvPr id="99" name="矩形 98"/>
          <p:cNvSpPr/>
          <p:nvPr/>
        </p:nvSpPr>
        <p:spPr>
          <a:xfrm>
            <a:off x="8236585" y="1371599"/>
            <a:ext cx="2652395" cy="2412968"/>
          </a:xfrm>
          <a:prstGeom prst="rect">
            <a:avLst/>
          </a:prstGeom>
        </p:spPr>
        <p:txBody>
          <a:bodyPr wrap="square">
            <a:spAutoFit/>
          </a:bodyPr>
          <a:lstStyle/>
          <a:p>
            <a:pPr defTabSz="913765">
              <a:lnSpc>
                <a:spcPct val="130000"/>
              </a:lnSpc>
            </a:pPr>
            <a:r>
              <a:rPr lang="en-US" altLang="zh-CN" sz="1400" b="1" dirty="0" smtClean="0">
                <a:latin typeface="Microsoft YaHei" panose="020B0503020204020204" pitchFamily="34" charset="-122"/>
                <a:ea typeface="Microsoft YaHei" panose="020B0503020204020204" pitchFamily="34" charset="-122"/>
              </a:rPr>
              <a:t>ORPHANAGE</a:t>
            </a:r>
          </a:p>
          <a:p>
            <a:pPr defTabSz="913765">
              <a:lnSpc>
                <a:spcPct val="130000"/>
              </a:lnSpc>
            </a:pPr>
            <a:r>
              <a:rPr lang="en-US" altLang="zh-CN" sz="1100" dirty="0" smtClean="0">
                <a:latin typeface="Microsoft YaHei" panose="020B0503020204020204" pitchFamily="34" charset="-122"/>
                <a:ea typeface="Microsoft YaHei" panose="020B0503020204020204" pitchFamily="34" charset="-122"/>
              </a:rPr>
              <a:t>In this module they can manage their profile after registration approval, that is their private data like details of children , staff and other activities .  They can view the all details  of  sponsors , donators and adaptors. In donation they can update their needs . </a:t>
            </a:r>
            <a:endParaRPr lang="en-US" altLang="zh-CN" sz="1100" dirty="0">
              <a:latin typeface="Microsoft YaHei" panose="020B0503020204020204" pitchFamily="34" charset="-122"/>
              <a:ea typeface="Microsoft YaHei" panose="020B0503020204020204" pitchFamily="34" charset="-122"/>
            </a:endParaRPr>
          </a:p>
          <a:p>
            <a:pPr defTabSz="913765">
              <a:lnSpc>
                <a:spcPct val="130000"/>
              </a:lnSpc>
            </a:pPr>
            <a:endParaRPr lang="en-US" altLang="zh-CN" sz="1400" b="1" dirty="0">
              <a:solidFill>
                <a:srgbClr val="3B3838"/>
              </a:solidFill>
              <a:latin typeface="Microsoft YaHei" panose="020B0503020204020204" pitchFamily="34" charset="-122"/>
              <a:ea typeface="Microsoft YaHei" panose="020B0503020204020204" pitchFamily="34" charset="-122"/>
            </a:endParaRPr>
          </a:p>
        </p:txBody>
      </p:sp>
      <p:sp>
        <p:nvSpPr>
          <p:cNvPr id="62" name="Rectangle 39"/>
          <p:cNvSpPr>
            <a:spLocks noChangeArrowheads="1"/>
          </p:cNvSpPr>
          <p:nvPr/>
        </p:nvSpPr>
        <p:spPr bwMode="auto">
          <a:xfrm>
            <a:off x="1425575" y="386715"/>
            <a:ext cx="10198735" cy="5408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Modules</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31" name="矩形 30"/>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2" name="矩形 31"/>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3" name="矩形 32"/>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500" fill="hold"/>
                                        <p:tgtEl>
                                          <p:spTgt spid="62"/>
                                        </p:tgtEl>
                                        <p:attrNameLst>
                                          <p:attrName>ppt_x</p:attrName>
                                        </p:attrNameLst>
                                      </p:cBhvr>
                                      <p:tavLst>
                                        <p:tav tm="0">
                                          <p:val>
                                            <p:strVal val="1+#ppt_w/2"/>
                                          </p:val>
                                        </p:tav>
                                        <p:tav tm="100000">
                                          <p:val>
                                            <p:strVal val="#ppt_x"/>
                                          </p:val>
                                        </p:tav>
                                      </p:tavLst>
                                    </p:anim>
                                    <p:anim calcmode="lin" valueType="num">
                                      <p:cBhvr additive="base">
                                        <p:cTn id="8" dur="500" fill="hold"/>
                                        <p:tgtEl>
                                          <p:spTgt spid="6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99"/>
                                        </p:tgtEl>
                                        <p:attrNameLst>
                                          <p:attrName>style.visibility</p:attrName>
                                        </p:attrNameLst>
                                      </p:cBhvr>
                                      <p:to>
                                        <p:strVal val="visible"/>
                                      </p:to>
                                    </p:set>
                                    <p:anim calcmode="lin" valueType="num">
                                      <p:cBhvr additive="base">
                                        <p:cTn id="12" dur="250" fill="hold"/>
                                        <p:tgtEl>
                                          <p:spTgt spid="99"/>
                                        </p:tgtEl>
                                        <p:attrNameLst>
                                          <p:attrName>ppt_x</p:attrName>
                                        </p:attrNameLst>
                                      </p:cBhvr>
                                      <p:tavLst>
                                        <p:tav tm="0">
                                          <p:val>
                                            <p:strVal val="1+#ppt_w/2"/>
                                          </p:val>
                                        </p:tav>
                                        <p:tav tm="100000">
                                          <p:val>
                                            <p:strVal val="#ppt_x"/>
                                          </p:val>
                                        </p:tav>
                                      </p:tavLst>
                                    </p:anim>
                                    <p:anim calcmode="lin" valueType="num">
                                      <p:cBhvr additive="base">
                                        <p:cTn id="13" dur="250" fill="hold"/>
                                        <p:tgtEl>
                                          <p:spTgt spid="99"/>
                                        </p:tgtEl>
                                        <p:attrNameLst>
                                          <p:attrName>ppt_y</p:attrName>
                                        </p:attrNameLst>
                                      </p:cBhvr>
                                      <p:tavLst>
                                        <p:tav tm="0">
                                          <p:val>
                                            <p:strVal val="#ppt_y"/>
                                          </p:val>
                                        </p:tav>
                                        <p:tav tm="100000">
                                          <p:val>
                                            <p:strVal val="#ppt_y"/>
                                          </p:val>
                                        </p:tav>
                                      </p:tavLst>
                                    </p:anim>
                                  </p:childTnLst>
                                </p:cTn>
                              </p:par>
                            </p:childTnLst>
                          </p:cTn>
                        </p:par>
                        <p:par>
                          <p:cTn id="14" fill="hold">
                            <p:stCondLst>
                              <p:cond delay="750"/>
                            </p:stCondLst>
                            <p:childTnLst>
                              <p:par>
                                <p:cTn id="15" presetID="2" presetClass="entr" presetSubtype="8" fill="hold" grpId="0" nodeType="afterEffect">
                                  <p:stCondLst>
                                    <p:cond delay="0"/>
                                  </p:stCondLst>
                                  <p:childTnLst>
                                    <p:set>
                                      <p:cBhvr>
                                        <p:cTn id="16" dur="1" fill="hold">
                                          <p:stCondLst>
                                            <p:cond delay="0"/>
                                          </p:stCondLst>
                                        </p:cTn>
                                        <p:tgtEl>
                                          <p:spTgt spid="96"/>
                                        </p:tgtEl>
                                        <p:attrNameLst>
                                          <p:attrName>style.visibility</p:attrName>
                                        </p:attrNameLst>
                                      </p:cBhvr>
                                      <p:to>
                                        <p:strVal val="visible"/>
                                      </p:to>
                                    </p:set>
                                    <p:anim calcmode="lin" valueType="num">
                                      <p:cBhvr additive="base">
                                        <p:cTn id="17" dur="250" fill="hold"/>
                                        <p:tgtEl>
                                          <p:spTgt spid="96"/>
                                        </p:tgtEl>
                                        <p:attrNameLst>
                                          <p:attrName>ppt_x</p:attrName>
                                        </p:attrNameLst>
                                      </p:cBhvr>
                                      <p:tavLst>
                                        <p:tav tm="0">
                                          <p:val>
                                            <p:strVal val="0-#ppt_w/2"/>
                                          </p:val>
                                        </p:tav>
                                        <p:tav tm="100000">
                                          <p:val>
                                            <p:strVal val="#ppt_x"/>
                                          </p:val>
                                        </p:tav>
                                      </p:tavLst>
                                    </p:anim>
                                    <p:anim calcmode="lin" valueType="num">
                                      <p:cBhvr additive="base">
                                        <p:cTn id="18" dur="250" fill="hold"/>
                                        <p:tgtEl>
                                          <p:spTgt spid="96"/>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2" presetClass="entr" presetSubtype="8" fill="hold" grpId="0" nodeType="afterEffect">
                                  <p:stCondLst>
                                    <p:cond delay="0"/>
                                  </p:stCondLst>
                                  <p:childTnLst>
                                    <p:set>
                                      <p:cBhvr>
                                        <p:cTn id="21" dur="1" fill="hold">
                                          <p:stCondLst>
                                            <p:cond delay="0"/>
                                          </p:stCondLst>
                                        </p:cTn>
                                        <p:tgtEl>
                                          <p:spTgt spid="97"/>
                                        </p:tgtEl>
                                        <p:attrNameLst>
                                          <p:attrName>style.visibility</p:attrName>
                                        </p:attrNameLst>
                                      </p:cBhvr>
                                      <p:to>
                                        <p:strVal val="visible"/>
                                      </p:to>
                                    </p:set>
                                    <p:anim calcmode="lin" valueType="num">
                                      <p:cBhvr additive="base">
                                        <p:cTn id="22" dur="250" fill="hold"/>
                                        <p:tgtEl>
                                          <p:spTgt spid="97"/>
                                        </p:tgtEl>
                                        <p:attrNameLst>
                                          <p:attrName>ppt_x</p:attrName>
                                        </p:attrNameLst>
                                      </p:cBhvr>
                                      <p:tavLst>
                                        <p:tav tm="0">
                                          <p:val>
                                            <p:strVal val="0-#ppt_w/2"/>
                                          </p:val>
                                        </p:tav>
                                        <p:tav tm="100000">
                                          <p:val>
                                            <p:strVal val="#ppt_x"/>
                                          </p:val>
                                        </p:tav>
                                      </p:tavLst>
                                    </p:anim>
                                    <p:anim calcmode="lin" valueType="num">
                                      <p:cBhvr additive="base">
                                        <p:cTn id="23" dur="250" fill="hold"/>
                                        <p:tgtEl>
                                          <p:spTgt spid="97"/>
                                        </p:tgtEl>
                                        <p:attrNameLst>
                                          <p:attrName>ppt_y</p:attrName>
                                        </p:attrNameLst>
                                      </p:cBhvr>
                                      <p:tavLst>
                                        <p:tav tm="0">
                                          <p:val>
                                            <p:strVal val="#ppt_y"/>
                                          </p:val>
                                        </p:tav>
                                        <p:tav tm="100000">
                                          <p:val>
                                            <p:strVal val="#ppt_y"/>
                                          </p:val>
                                        </p:tav>
                                      </p:tavLst>
                                    </p:anim>
                                  </p:childTnLst>
                                </p:cTn>
                              </p:par>
                            </p:childTnLst>
                          </p:cTn>
                        </p:par>
                        <p:par>
                          <p:cTn id="24" fill="hold">
                            <p:stCondLst>
                              <p:cond delay="1250"/>
                            </p:stCondLst>
                            <p:childTnLst>
                              <p:par>
                                <p:cTn id="25" presetID="2" presetClass="entr" presetSubtype="8" fill="hold" grpId="0" nodeType="afterEffect">
                                  <p:stCondLst>
                                    <p:cond delay="0"/>
                                  </p:stCondLst>
                                  <p:childTnLst>
                                    <p:set>
                                      <p:cBhvr>
                                        <p:cTn id="26" dur="1" fill="hold">
                                          <p:stCondLst>
                                            <p:cond delay="0"/>
                                          </p:stCondLst>
                                        </p:cTn>
                                        <p:tgtEl>
                                          <p:spTgt spid="98"/>
                                        </p:tgtEl>
                                        <p:attrNameLst>
                                          <p:attrName>style.visibility</p:attrName>
                                        </p:attrNameLst>
                                      </p:cBhvr>
                                      <p:to>
                                        <p:strVal val="visible"/>
                                      </p:to>
                                    </p:set>
                                    <p:anim calcmode="lin" valueType="num">
                                      <p:cBhvr additive="base">
                                        <p:cTn id="27" dur="250" fill="hold"/>
                                        <p:tgtEl>
                                          <p:spTgt spid="98"/>
                                        </p:tgtEl>
                                        <p:attrNameLst>
                                          <p:attrName>ppt_x</p:attrName>
                                        </p:attrNameLst>
                                      </p:cBhvr>
                                      <p:tavLst>
                                        <p:tav tm="0">
                                          <p:val>
                                            <p:strVal val="0-#ppt_w/2"/>
                                          </p:val>
                                        </p:tav>
                                        <p:tav tm="100000">
                                          <p:val>
                                            <p:strVal val="#ppt_x"/>
                                          </p:val>
                                        </p:tav>
                                      </p:tavLst>
                                    </p:anim>
                                    <p:anim calcmode="lin" valueType="num">
                                      <p:cBhvr additive="base">
                                        <p:cTn id="28" dur="250" fill="hold"/>
                                        <p:tgtEl>
                                          <p:spTgt spid="9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97" grpId="0"/>
      <p:bldP spid="98" grpId="0"/>
      <p:bldP spid="99" grpId="0"/>
      <p:bldP spid="6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2880360"/>
            <a:ext cx="4672330" cy="30777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Software requirement </a:t>
            </a: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72368" y="2787417"/>
            <a:ext cx="790602" cy="769441"/>
          </a:xfrm>
          <a:prstGeom prst="rect">
            <a:avLst/>
          </a:prstGeom>
          <a:noFill/>
        </p:spPr>
        <p:txBody>
          <a:bodyPr wrap="none" rtlCol="0">
            <a:spAutoFit/>
          </a:bodyPr>
          <a:lstStyle/>
          <a:p>
            <a:pPr algn="ctr"/>
            <a:r>
              <a:rPr lang="en-US" altLang="zh-CN" sz="4400" dirty="0" smtClean="0">
                <a:solidFill>
                  <a:schemeClr val="tx1">
                    <a:lumMod val="65000"/>
                    <a:lumOff val="35000"/>
                  </a:schemeClr>
                </a:solidFill>
                <a:latin typeface="Impact" panose="020B0806030902050204" pitchFamily="34" charset="0"/>
              </a:rPr>
              <a:t>05</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文本框 56"/>
          <p:cNvSpPr txBox="1"/>
          <p:nvPr/>
        </p:nvSpPr>
        <p:spPr>
          <a:xfrm>
            <a:off x="1434057" y="2727436"/>
            <a:ext cx="4404035" cy="3906326"/>
          </a:xfrm>
          <a:prstGeom prst="rect">
            <a:avLst/>
          </a:prstGeom>
          <a:noFill/>
        </p:spPr>
        <p:txBody>
          <a:bodyPr wrap="square" rtlCol="0">
            <a:spAutoFit/>
          </a:bodyPr>
          <a:lstStyle>
            <a:defPPr>
              <a:defRPr lang="zh-CN"/>
            </a:defPPr>
            <a:lvl1pPr algn="just">
              <a:lnSpc>
                <a:spcPct val="110000"/>
              </a:lnSpc>
              <a:defRPr sz="1400">
                <a:solidFill>
                  <a:schemeClr val="tx1">
                    <a:lumMod val="50000"/>
                    <a:lumOff val="50000"/>
                  </a:schemeClr>
                </a:solidFill>
              </a:defRPr>
            </a:lvl1pPr>
          </a:lstStyle>
          <a:p>
            <a:pPr algn="l" defTabSz="913765">
              <a:lnSpc>
                <a:spcPct val="130000"/>
              </a:lnSpc>
            </a:pPr>
            <a:r>
              <a:rPr lang="en-US" altLang="zh-CN" sz="1600" dirty="0">
                <a:solidFill>
                  <a:schemeClr val="tx1"/>
                </a:solidFill>
                <a:latin typeface="Microsoft YaHei" panose="020B0503020204020204" pitchFamily="34" charset="-122"/>
                <a:ea typeface="Microsoft YaHei" panose="020B0503020204020204" pitchFamily="34" charset="-122"/>
              </a:rPr>
              <a:t>ANDROID</a:t>
            </a:r>
          </a:p>
          <a:p>
            <a:pPr algn="l" defTabSz="913765">
              <a:lnSpc>
                <a:spcPct val="130000"/>
              </a:lnSpc>
            </a:pPr>
            <a:r>
              <a:rPr lang="en-US" sz="1600" dirty="0"/>
              <a:t>All user interface elements in an Android app are built using View and View Group objects. A View is an object that draws something on the screen that the user can interact with.</a:t>
            </a:r>
          </a:p>
          <a:p>
            <a:pPr algn="l" defTabSz="913765">
              <a:lnSpc>
                <a:spcPct val="130000"/>
              </a:lnSpc>
            </a:pPr>
            <a:r>
              <a:rPr lang="en-US" sz="1600" dirty="0"/>
              <a:t> A View Group is an object that holds other View (and View Group) objects in order to define the layout of the interface. Android provides a collection of both View and View Group subclasses that offer you common input controls (such as buttons and text fields) and various layout models (such as a linear or relative layout)</a:t>
            </a:r>
            <a:endParaRPr lang="en-US" altLang="zh-CN" sz="1600" dirty="0">
              <a:solidFill>
                <a:srgbClr val="3B3838"/>
              </a:solidFill>
              <a:latin typeface="Microsoft YaHei" panose="020B0503020204020204" pitchFamily="34" charset="-122"/>
              <a:ea typeface="Microsoft YaHei" panose="020B0503020204020204" pitchFamily="34" charset="-122"/>
            </a:endParaRPr>
          </a:p>
        </p:txBody>
      </p:sp>
      <p:sp>
        <p:nvSpPr>
          <p:cNvPr id="56" name="Rectangle 39"/>
          <p:cNvSpPr>
            <a:spLocks noChangeArrowheads="1"/>
          </p:cNvSpPr>
          <p:nvPr/>
        </p:nvSpPr>
        <p:spPr bwMode="auto">
          <a:xfrm>
            <a:off x="1425575" y="377923"/>
            <a:ext cx="9637395" cy="11818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Software requirement </a:t>
            </a:r>
            <a:endParaRPr lang="en-US" altLang="zh-CN" sz="3200" dirty="0">
              <a:solidFill>
                <a:schemeClr val="tx1">
                  <a:lumMod val="65000"/>
                  <a:lumOff val="35000"/>
                </a:schemeClr>
              </a:solidFill>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7" name="矩形 26"/>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矩形 27"/>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矩形 28"/>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椭圆 59">
            <a:extLst>
              <a:ext uri="{FF2B5EF4-FFF2-40B4-BE49-F238E27FC236}">
                <a16:creationId xmlns="" xmlns:a16="http://schemas.microsoft.com/office/drawing/2014/main" id="{EA849ED8-9E21-4455-BB7F-0FA1A564A0C7}"/>
              </a:ext>
            </a:extLst>
          </p:cNvPr>
          <p:cNvSpPr/>
          <p:nvPr/>
        </p:nvSpPr>
        <p:spPr>
          <a:xfrm>
            <a:off x="2987236" y="1405245"/>
            <a:ext cx="1559567" cy="1559566"/>
          </a:xfrm>
          <a:prstGeom prst="ellipse">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32" name="椭圆 60">
            <a:extLst>
              <a:ext uri="{FF2B5EF4-FFF2-40B4-BE49-F238E27FC236}">
                <a16:creationId xmlns="" xmlns:a16="http://schemas.microsoft.com/office/drawing/2014/main" id="{343AB2D4-E914-43DF-BC1D-B343090A276A}"/>
              </a:ext>
            </a:extLst>
          </p:cNvPr>
          <p:cNvSpPr/>
          <p:nvPr/>
        </p:nvSpPr>
        <p:spPr>
          <a:xfrm>
            <a:off x="2825210" y="1228186"/>
            <a:ext cx="1913686" cy="1913684"/>
          </a:xfrm>
          <a:prstGeom prst="ellipse">
            <a:avLst/>
          </a:prstGeom>
          <a:noFill/>
          <a:ln>
            <a:solidFill>
              <a:srgbClr val="21AA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33" name="Text Box 1">
            <a:extLst>
              <a:ext uri="{FF2B5EF4-FFF2-40B4-BE49-F238E27FC236}">
                <a16:creationId xmlns="" xmlns:a16="http://schemas.microsoft.com/office/drawing/2014/main" id="{1AEC19AA-855F-435F-8190-8A9E4AE6A904}"/>
              </a:ext>
            </a:extLst>
          </p:cNvPr>
          <p:cNvSpPr txBox="1"/>
          <p:nvPr/>
        </p:nvSpPr>
        <p:spPr>
          <a:xfrm>
            <a:off x="3140221" y="1962483"/>
            <a:ext cx="1274557" cy="369332"/>
          </a:xfrm>
          <a:prstGeom prst="rect">
            <a:avLst/>
          </a:prstGeom>
          <a:noFill/>
        </p:spPr>
        <p:txBody>
          <a:bodyPr wrap="square" rtlCol="0">
            <a:spAutoFit/>
            <a:scene3d>
              <a:camera prst="orthographicFront"/>
              <a:lightRig rig="threePt" dir="t"/>
            </a:scene3d>
          </a:bodyPr>
          <a:lstStyle/>
          <a:p>
            <a:r>
              <a:rPr lang="en-US" b="1" dirty="0" smtClean="0">
                <a:effectLst>
                  <a:outerShdw blurRad="38100" dist="19050" dir="2700000" algn="tl" rotWithShape="0">
                    <a:schemeClr val="dk1">
                      <a:alpha val="40000"/>
                    </a:schemeClr>
                  </a:outerShdw>
                </a:effectLst>
              </a:rPr>
              <a:t>Front end </a:t>
            </a:r>
            <a:endParaRPr lang="en-US" b="1" dirty="0">
              <a:effectLst>
                <a:outerShdw blurRad="38100" dist="19050" dir="2700000" algn="tl" rotWithShape="0">
                  <a:schemeClr val="dk1">
                    <a:alpha val="40000"/>
                  </a:schemeClr>
                </a:outerShdw>
              </a:effectLst>
            </a:endParaRPr>
          </a:p>
        </p:txBody>
      </p:sp>
    </p:spTree>
    <p:extLst>
      <p:ext uri="{BB962C8B-B14F-4D97-AF65-F5344CB8AC3E}">
        <p14:creationId xmlns="" xmlns:p14="http://schemas.microsoft.com/office/powerpoint/2010/main" val="2315743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1+#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750" fill="hold"/>
                                        <p:tgtEl>
                                          <p:spTgt spid="32"/>
                                        </p:tgtEl>
                                        <p:attrNameLst>
                                          <p:attrName>ppt_w</p:attrName>
                                        </p:attrNameLst>
                                      </p:cBhvr>
                                      <p:tavLst>
                                        <p:tav tm="0">
                                          <p:val>
                                            <p:fltVal val="0"/>
                                          </p:val>
                                        </p:tav>
                                        <p:tav tm="100000">
                                          <p:val>
                                            <p:strVal val="#ppt_w"/>
                                          </p:val>
                                        </p:tav>
                                      </p:tavLst>
                                    </p:anim>
                                    <p:anim calcmode="lin" valueType="num">
                                      <p:cBhvr>
                                        <p:cTn id="16" dur="750" fill="hold"/>
                                        <p:tgtEl>
                                          <p:spTgt spid="32"/>
                                        </p:tgtEl>
                                        <p:attrNameLst>
                                          <p:attrName>ppt_h</p:attrName>
                                        </p:attrNameLst>
                                      </p:cBhvr>
                                      <p:tavLst>
                                        <p:tav tm="0">
                                          <p:val>
                                            <p:fltVal val="0"/>
                                          </p:val>
                                        </p:tav>
                                        <p:tav tm="100000">
                                          <p:val>
                                            <p:strVal val="#ppt_h"/>
                                          </p:val>
                                        </p:tav>
                                      </p:tavLst>
                                    </p:anim>
                                    <p:animEffect transition="in" filter="fade">
                                      <p:cBhvr>
                                        <p:cTn id="17" dur="750"/>
                                        <p:tgtEl>
                                          <p:spTgt spid="32"/>
                                        </p:tgtEl>
                                      </p:cBhvr>
                                    </p:animEffect>
                                  </p:childTnLst>
                                </p:cTn>
                              </p:par>
                            </p:childTnLst>
                          </p:cTn>
                        </p:par>
                        <p:par>
                          <p:cTn id="18" fill="hold">
                            <p:stCondLst>
                              <p:cond delay="1250"/>
                            </p:stCondLst>
                            <p:childTnLst>
                              <p:par>
                                <p:cTn id="19" presetID="53" presetClass="entr" presetSubtype="16" fill="hold" grpId="0" nodeType="after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p:cTn id="21" dur="500" fill="hold"/>
                                        <p:tgtEl>
                                          <p:spTgt spid="31"/>
                                        </p:tgtEl>
                                        <p:attrNameLst>
                                          <p:attrName>ppt_w</p:attrName>
                                        </p:attrNameLst>
                                      </p:cBhvr>
                                      <p:tavLst>
                                        <p:tav tm="0">
                                          <p:val>
                                            <p:fltVal val="0"/>
                                          </p:val>
                                        </p:tav>
                                        <p:tav tm="100000">
                                          <p:val>
                                            <p:strVal val="#ppt_w"/>
                                          </p:val>
                                        </p:tav>
                                      </p:tavLst>
                                    </p:anim>
                                    <p:anim calcmode="lin" valueType="num">
                                      <p:cBhvr>
                                        <p:cTn id="22" dur="500" fill="hold"/>
                                        <p:tgtEl>
                                          <p:spTgt spid="31"/>
                                        </p:tgtEl>
                                        <p:attrNameLst>
                                          <p:attrName>ppt_h</p:attrName>
                                        </p:attrNameLst>
                                      </p:cBhvr>
                                      <p:tavLst>
                                        <p:tav tm="0">
                                          <p:val>
                                            <p:fltVal val="0"/>
                                          </p:val>
                                        </p:tav>
                                        <p:tav tm="100000">
                                          <p:val>
                                            <p:strVal val="#ppt_h"/>
                                          </p:val>
                                        </p:tav>
                                      </p:tavLst>
                                    </p:anim>
                                    <p:animEffect transition="in" filter="fade">
                                      <p:cBhvr>
                                        <p:cTn id="2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56" grpId="0"/>
      <p:bldP spid="31" grpId="0" bldLvl="0" animBg="1"/>
      <p:bldP spid="32"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文本框 56"/>
          <p:cNvSpPr txBox="1"/>
          <p:nvPr/>
        </p:nvSpPr>
        <p:spPr>
          <a:xfrm>
            <a:off x="258793" y="2727436"/>
            <a:ext cx="7170708" cy="2653034"/>
          </a:xfrm>
          <a:prstGeom prst="rect">
            <a:avLst/>
          </a:prstGeom>
          <a:noFill/>
        </p:spPr>
        <p:txBody>
          <a:bodyPr wrap="square" rtlCol="0">
            <a:spAutoFit/>
          </a:bodyPr>
          <a:lstStyle>
            <a:defPPr>
              <a:defRPr lang="zh-CN"/>
            </a:defPPr>
            <a:lvl1pPr algn="just">
              <a:lnSpc>
                <a:spcPct val="110000"/>
              </a:lnSpc>
              <a:defRPr sz="1400">
                <a:solidFill>
                  <a:schemeClr val="tx1">
                    <a:lumMod val="50000"/>
                    <a:lumOff val="50000"/>
                  </a:schemeClr>
                </a:solidFill>
              </a:defRPr>
            </a:lvl1pPr>
          </a:lstStyle>
          <a:p>
            <a:pPr algn="l" defTabSz="913765">
              <a:lnSpc>
                <a:spcPct val="130000"/>
              </a:lnSpc>
            </a:pPr>
            <a:r>
              <a:rPr lang="en-US" altLang="zh-CN" sz="1600" b="1" dirty="0" smtClean="0">
                <a:solidFill>
                  <a:schemeClr val="tx1"/>
                </a:solidFill>
                <a:latin typeface="Microsoft YaHei" panose="020B0503020204020204" pitchFamily="34" charset="-122"/>
                <a:ea typeface="Microsoft YaHei" panose="020B0503020204020204" pitchFamily="34" charset="-122"/>
              </a:rPr>
              <a:t>Python</a:t>
            </a:r>
            <a:endParaRPr lang="en-US" altLang="zh-CN" sz="1600" b="1" dirty="0">
              <a:solidFill>
                <a:schemeClr val="tx1"/>
              </a:solidFill>
              <a:latin typeface="Microsoft YaHei" panose="020B0503020204020204" pitchFamily="34" charset="-122"/>
              <a:ea typeface="Microsoft YaHei" panose="020B0503020204020204" pitchFamily="34" charset="-122"/>
            </a:endParaRPr>
          </a:p>
          <a:p>
            <a:pPr algn="l" defTabSz="913765">
              <a:lnSpc>
                <a:spcPct val="130000"/>
              </a:lnSpc>
            </a:pPr>
            <a:r>
              <a:rPr lang="en-US" sz="1600" dirty="0" smtClean="0"/>
              <a:t>Python is a general-purpose interpreted, interactive, object-oriented, and high-level programming language. It was created by Guido van </a:t>
            </a:r>
            <a:r>
              <a:rPr lang="en-US" sz="1600" dirty="0" err="1" smtClean="0"/>
              <a:t>Rossum</a:t>
            </a:r>
            <a:r>
              <a:rPr lang="en-US" sz="1600" dirty="0" smtClean="0"/>
              <a:t> during 1985- 1990. Like Perl, Python source code is also available under the GNU General Public License (GPL). Python is a high-level, interpreted, interactive and object-oriented scripting language. Python is designed to be highly readable. It uses English keywords frequently where as other languages use punctuation, and it has fewer syntactical constructions than other languages.</a:t>
            </a:r>
            <a:endParaRPr lang="en-US" altLang="zh-CN" sz="1600" dirty="0">
              <a:solidFill>
                <a:srgbClr val="3B3838"/>
              </a:solidFill>
              <a:latin typeface="Microsoft YaHei" panose="020B0503020204020204" pitchFamily="34" charset="-122"/>
              <a:ea typeface="Microsoft YaHei" panose="020B0503020204020204" pitchFamily="34" charset="-122"/>
            </a:endParaRPr>
          </a:p>
        </p:txBody>
      </p:sp>
      <p:sp>
        <p:nvSpPr>
          <p:cNvPr id="56" name="Rectangle 39"/>
          <p:cNvSpPr>
            <a:spLocks noChangeArrowheads="1"/>
          </p:cNvSpPr>
          <p:nvPr/>
        </p:nvSpPr>
        <p:spPr bwMode="auto">
          <a:xfrm>
            <a:off x="1425575" y="377923"/>
            <a:ext cx="9637395" cy="1181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User interface design and Back-end design</a:t>
            </a:r>
            <a:endParaRPr lang="en-US" altLang="zh-CN" sz="3200" dirty="0">
              <a:solidFill>
                <a:schemeClr val="tx1">
                  <a:lumMod val="65000"/>
                  <a:lumOff val="35000"/>
                </a:schemeClr>
              </a:solidFill>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7" name="矩形 26"/>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矩形 27"/>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矩形 28"/>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椭圆 59">
            <a:extLst>
              <a:ext uri="{FF2B5EF4-FFF2-40B4-BE49-F238E27FC236}">
                <a16:creationId xmlns="" xmlns:a16="http://schemas.microsoft.com/office/drawing/2014/main" id="{EA849ED8-9E21-4455-BB7F-0FA1A564A0C7}"/>
              </a:ext>
            </a:extLst>
          </p:cNvPr>
          <p:cNvSpPr/>
          <p:nvPr/>
        </p:nvSpPr>
        <p:spPr>
          <a:xfrm>
            <a:off x="2987235" y="1228186"/>
            <a:ext cx="1559567" cy="1559566"/>
          </a:xfrm>
          <a:prstGeom prst="ellipse">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32" name="椭圆 60">
            <a:extLst>
              <a:ext uri="{FF2B5EF4-FFF2-40B4-BE49-F238E27FC236}">
                <a16:creationId xmlns="" xmlns:a16="http://schemas.microsoft.com/office/drawing/2014/main" id="{343AB2D4-E914-43DF-BC1D-B343090A276A}"/>
              </a:ext>
            </a:extLst>
          </p:cNvPr>
          <p:cNvSpPr/>
          <p:nvPr/>
        </p:nvSpPr>
        <p:spPr>
          <a:xfrm>
            <a:off x="2810176" y="1051127"/>
            <a:ext cx="1913686" cy="1913684"/>
          </a:xfrm>
          <a:prstGeom prst="ellipse">
            <a:avLst/>
          </a:prstGeom>
          <a:noFill/>
          <a:ln>
            <a:solidFill>
              <a:srgbClr val="21AA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33" name="Text Box 1">
            <a:extLst>
              <a:ext uri="{FF2B5EF4-FFF2-40B4-BE49-F238E27FC236}">
                <a16:creationId xmlns="" xmlns:a16="http://schemas.microsoft.com/office/drawing/2014/main" id="{1AEC19AA-855F-435F-8190-8A9E4AE6A904}"/>
              </a:ext>
            </a:extLst>
          </p:cNvPr>
          <p:cNvSpPr txBox="1"/>
          <p:nvPr/>
        </p:nvSpPr>
        <p:spPr>
          <a:xfrm>
            <a:off x="3157221" y="1823303"/>
            <a:ext cx="1274557" cy="369332"/>
          </a:xfrm>
          <a:prstGeom prst="rect">
            <a:avLst/>
          </a:prstGeom>
          <a:noFill/>
        </p:spPr>
        <p:txBody>
          <a:bodyPr wrap="square" rtlCol="0">
            <a:spAutoFit/>
            <a:scene3d>
              <a:camera prst="orthographicFront"/>
              <a:lightRig rig="threePt" dir="t"/>
            </a:scene3d>
          </a:bodyPr>
          <a:lstStyle/>
          <a:p>
            <a:r>
              <a:rPr lang="en-US" b="1" dirty="0">
                <a:effectLst>
                  <a:outerShdw blurRad="38100" dist="19050" dir="2700000" algn="tl" rotWithShape="0">
                    <a:schemeClr val="dk1">
                      <a:alpha val="40000"/>
                    </a:schemeClr>
                  </a:outerShdw>
                </a:effectLst>
              </a:rPr>
              <a:t>BACK END</a:t>
            </a:r>
          </a:p>
        </p:txBody>
      </p:sp>
    </p:spTree>
    <p:extLst>
      <p:ext uri="{BB962C8B-B14F-4D97-AF65-F5344CB8AC3E}">
        <p14:creationId xmlns="" xmlns:p14="http://schemas.microsoft.com/office/powerpoint/2010/main" val="1462708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1+#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750" fill="hold"/>
                                        <p:tgtEl>
                                          <p:spTgt spid="32"/>
                                        </p:tgtEl>
                                        <p:attrNameLst>
                                          <p:attrName>ppt_w</p:attrName>
                                        </p:attrNameLst>
                                      </p:cBhvr>
                                      <p:tavLst>
                                        <p:tav tm="0">
                                          <p:val>
                                            <p:fltVal val="0"/>
                                          </p:val>
                                        </p:tav>
                                        <p:tav tm="100000">
                                          <p:val>
                                            <p:strVal val="#ppt_w"/>
                                          </p:val>
                                        </p:tav>
                                      </p:tavLst>
                                    </p:anim>
                                    <p:anim calcmode="lin" valueType="num">
                                      <p:cBhvr>
                                        <p:cTn id="16" dur="750" fill="hold"/>
                                        <p:tgtEl>
                                          <p:spTgt spid="32"/>
                                        </p:tgtEl>
                                        <p:attrNameLst>
                                          <p:attrName>ppt_h</p:attrName>
                                        </p:attrNameLst>
                                      </p:cBhvr>
                                      <p:tavLst>
                                        <p:tav tm="0">
                                          <p:val>
                                            <p:fltVal val="0"/>
                                          </p:val>
                                        </p:tav>
                                        <p:tav tm="100000">
                                          <p:val>
                                            <p:strVal val="#ppt_h"/>
                                          </p:val>
                                        </p:tav>
                                      </p:tavLst>
                                    </p:anim>
                                    <p:animEffect transition="in" filter="fade">
                                      <p:cBhvr>
                                        <p:cTn id="17" dur="750"/>
                                        <p:tgtEl>
                                          <p:spTgt spid="32"/>
                                        </p:tgtEl>
                                      </p:cBhvr>
                                    </p:animEffect>
                                  </p:childTnLst>
                                </p:cTn>
                              </p:par>
                            </p:childTnLst>
                          </p:cTn>
                        </p:par>
                        <p:par>
                          <p:cTn id="18" fill="hold">
                            <p:stCondLst>
                              <p:cond delay="1250"/>
                            </p:stCondLst>
                            <p:childTnLst>
                              <p:par>
                                <p:cTn id="19" presetID="53" presetClass="entr" presetSubtype="16" fill="hold" grpId="0" nodeType="after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p:cTn id="21" dur="500" fill="hold"/>
                                        <p:tgtEl>
                                          <p:spTgt spid="31"/>
                                        </p:tgtEl>
                                        <p:attrNameLst>
                                          <p:attrName>ppt_w</p:attrName>
                                        </p:attrNameLst>
                                      </p:cBhvr>
                                      <p:tavLst>
                                        <p:tav tm="0">
                                          <p:val>
                                            <p:fltVal val="0"/>
                                          </p:val>
                                        </p:tav>
                                        <p:tav tm="100000">
                                          <p:val>
                                            <p:strVal val="#ppt_w"/>
                                          </p:val>
                                        </p:tav>
                                      </p:tavLst>
                                    </p:anim>
                                    <p:anim calcmode="lin" valueType="num">
                                      <p:cBhvr>
                                        <p:cTn id="22" dur="500" fill="hold"/>
                                        <p:tgtEl>
                                          <p:spTgt spid="31"/>
                                        </p:tgtEl>
                                        <p:attrNameLst>
                                          <p:attrName>ppt_h</p:attrName>
                                        </p:attrNameLst>
                                      </p:cBhvr>
                                      <p:tavLst>
                                        <p:tav tm="0">
                                          <p:val>
                                            <p:fltVal val="0"/>
                                          </p:val>
                                        </p:tav>
                                        <p:tav tm="100000">
                                          <p:val>
                                            <p:strVal val="#ppt_h"/>
                                          </p:val>
                                        </p:tav>
                                      </p:tavLst>
                                    </p:anim>
                                    <p:animEffect transition="in" filter="fade">
                                      <p:cBhvr>
                                        <p:cTn id="2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56" grpId="0"/>
      <p:bldP spid="31" grpId="0" bldLvl="0" animBg="1"/>
      <p:bldP spid="32"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1"/>
            <a:ext cx="6941354" cy="6825390"/>
            <a:chOff x="0" y="1"/>
            <a:chExt cx="6000751" cy="5900501"/>
          </a:xfrm>
        </p:grpSpPr>
        <p:sp>
          <p:nvSpPr>
            <p:cNvPr id="13" name="任意多边形 12"/>
            <p:cNvSpPr/>
            <p:nvPr/>
          </p:nvSpPr>
          <p:spPr>
            <a:xfrm>
              <a:off x="4478710" y="985601"/>
              <a:ext cx="1522040" cy="2437544"/>
            </a:xfrm>
            <a:custGeom>
              <a:avLst/>
              <a:gdLst>
                <a:gd name="connsiteX0" fmla="*/ 1522040 w 1522040"/>
                <a:gd name="connsiteY0" fmla="*/ 0 h 2437544"/>
                <a:gd name="connsiteX1" fmla="*/ 1026740 w 1522040"/>
                <a:gd name="connsiteY1" fmla="*/ 2419350 h 2437544"/>
                <a:gd name="connsiteX2" fmla="*/ 1005908 w 1522040"/>
                <a:gd name="connsiteY2" fmla="*/ 2437544 h 2437544"/>
                <a:gd name="connsiteX3" fmla="*/ 0 w 1522040"/>
                <a:gd name="connsiteY3" fmla="*/ 556496 h 2437544"/>
                <a:gd name="connsiteX4" fmla="*/ 1522040 w 1522040"/>
                <a:gd name="connsiteY4" fmla="*/ 0 h 2437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40" h="2437544">
                  <a:moveTo>
                    <a:pt x="1522040" y="0"/>
                  </a:moveTo>
                  <a:lnTo>
                    <a:pt x="1026740" y="2419350"/>
                  </a:lnTo>
                  <a:lnTo>
                    <a:pt x="1005908" y="2437544"/>
                  </a:lnTo>
                  <a:lnTo>
                    <a:pt x="0" y="556496"/>
                  </a:lnTo>
                  <a:lnTo>
                    <a:pt x="1522040" y="0"/>
                  </a:lnTo>
                  <a:close/>
                </a:path>
              </a:pathLst>
            </a:custGeom>
            <a:solidFill>
              <a:srgbClr val="216D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任意多边形 22"/>
            <p:cNvSpPr/>
            <p:nvPr/>
          </p:nvSpPr>
          <p:spPr>
            <a:xfrm>
              <a:off x="0" y="2991141"/>
              <a:ext cx="2651028" cy="2909361"/>
            </a:xfrm>
            <a:custGeom>
              <a:avLst/>
              <a:gdLst>
                <a:gd name="connsiteX0" fmla="*/ 515514 w 2651028"/>
                <a:gd name="connsiteY0" fmla="*/ 0 h 2909361"/>
                <a:gd name="connsiteX1" fmla="*/ 2651028 w 2651028"/>
                <a:gd name="connsiteY1" fmla="*/ 2906673 h 2909361"/>
                <a:gd name="connsiteX2" fmla="*/ 2647950 w 2651028"/>
                <a:gd name="connsiteY2" fmla="*/ 2909361 h 2909361"/>
                <a:gd name="connsiteX3" fmla="*/ 0 w 2651028"/>
                <a:gd name="connsiteY3" fmla="*/ 1256740 h 2909361"/>
                <a:gd name="connsiteX4" fmla="*/ 0 w 2651028"/>
                <a:gd name="connsiteY4" fmla="*/ 188486 h 2909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1028" h="2909361">
                  <a:moveTo>
                    <a:pt x="515514" y="0"/>
                  </a:moveTo>
                  <a:lnTo>
                    <a:pt x="2651028" y="2906673"/>
                  </a:lnTo>
                  <a:lnTo>
                    <a:pt x="2647950" y="2909361"/>
                  </a:lnTo>
                  <a:lnTo>
                    <a:pt x="0" y="1256740"/>
                  </a:lnTo>
                  <a:lnTo>
                    <a:pt x="0" y="188486"/>
                  </a:lnTo>
                  <a:close/>
                </a:path>
              </a:pathLst>
            </a:custGeom>
            <a:solidFill>
              <a:srgbClr val="206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任意多边形 17"/>
            <p:cNvSpPr/>
            <p:nvPr/>
          </p:nvSpPr>
          <p:spPr>
            <a:xfrm>
              <a:off x="3654060" y="1"/>
              <a:ext cx="2346691" cy="1542097"/>
            </a:xfrm>
            <a:custGeom>
              <a:avLst/>
              <a:gdLst>
                <a:gd name="connsiteX0" fmla="*/ 0 w 2346691"/>
                <a:gd name="connsiteY0" fmla="*/ 0 h 1542097"/>
                <a:gd name="connsiteX1" fmla="*/ 1072207 w 2346691"/>
                <a:gd name="connsiteY1" fmla="*/ 0 h 1542097"/>
                <a:gd name="connsiteX2" fmla="*/ 2346691 w 2346691"/>
                <a:gd name="connsiteY2" fmla="*/ 985601 h 1542097"/>
                <a:gd name="connsiteX3" fmla="*/ 824651 w 2346691"/>
                <a:gd name="connsiteY3" fmla="*/ 1542097 h 1542097"/>
              </a:gdLst>
              <a:ahLst/>
              <a:cxnLst>
                <a:cxn ang="0">
                  <a:pos x="connsiteX0" y="connsiteY0"/>
                </a:cxn>
                <a:cxn ang="0">
                  <a:pos x="connsiteX1" y="connsiteY1"/>
                </a:cxn>
                <a:cxn ang="0">
                  <a:pos x="connsiteX2" y="connsiteY2"/>
                </a:cxn>
                <a:cxn ang="0">
                  <a:pos x="connsiteX3" y="connsiteY3"/>
                </a:cxn>
              </a:cxnLst>
              <a:rect l="l" t="t" r="r" b="b"/>
              <a:pathLst>
                <a:path w="2346691" h="1542097">
                  <a:moveTo>
                    <a:pt x="0" y="0"/>
                  </a:moveTo>
                  <a:lnTo>
                    <a:pt x="1072207" y="0"/>
                  </a:lnTo>
                  <a:lnTo>
                    <a:pt x="2346691" y="985601"/>
                  </a:lnTo>
                  <a:lnTo>
                    <a:pt x="824651" y="1542097"/>
                  </a:lnTo>
                  <a:close/>
                </a:path>
              </a:pathLst>
            </a:custGeom>
            <a:solidFill>
              <a:srgbClr val="329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任意多边形 8"/>
            <p:cNvSpPr/>
            <p:nvPr/>
          </p:nvSpPr>
          <p:spPr>
            <a:xfrm>
              <a:off x="515514" y="1542097"/>
              <a:ext cx="4969104" cy="4355716"/>
            </a:xfrm>
            <a:custGeom>
              <a:avLst/>
              <a:gdLst>
                <a:gd name="connsiteX0" fmla="*/ 3963196 w 4969104"/>
                <a:gd name="connsiteY0" fmla="*/ 0 h 4355716"/>
                <a:gd name="connsiteX1" fmla="*/ 4969104 w 4969104"/>
                <a:gd name="connsiteY1" fmla="*/ 1881048 h 4355716"/>
                <a:gd name="connsiteX2" fmla="*/ 2135514 w 4969104"/>
                <a:gd name="connsiteY2" fmla="*/ 4355716 h 4355716"/>
                <a:gd name="connsiteX3" fmla="*/ 0 w 4969104"/>
                <a:gd name="connsiteY3" fmla="*/ 1449043 h 4355716"/>
                <a:gd name="connsiteX4" fmla="*/ 3963196 w 4969104"/>
                <a:gd name="connsiteY4" fmla="*/ 0 h 4355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104" h="4355716">
                  <a:moveTo>
                    <a:pt x="3963196" y="0"/>
                  </a:moveTo>
                  <a:lnTo>
                    <a:pt x="4969104" y="1881048"/>
                  </a:lnTo>
                  <a:lnTo>
                    <a:pt x="2135514" y="4355716"/>
                  </a:lnTo>
                  <a:lnTo>
                    <a:pt x="0" y="1449043"/>
                  </a:lnTo>
                  <a:lnTo>
                    <a:pt x="3963196" y="0"/>
                  </a:lnTo>
                  <a:close/>
                </a:path>
              </a:pathLst>
            </a:custGeom>
            <a:solidFill>
              <a:srgbClr val="489E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任意多边形 20"/>
            <p:cNvSpPr/>
            <p:nvPr/>
          </p:nvSpPr>
          <p:spPr>
            <a:xfrm>
              <a:off x="0" y="2280558"/>
              <a:ext cx="524328" cy="896256"/>
            </a:xfrm>
            <a:custGeom>
              <a:avLst/>
              <a:gdLst>
                <a:gd name="connsiteX0" fmla="*/ 0 w 524328"/>
                <a:gd name="connsiteY0" fmla="*/ 0 h 896256"/>
                <a:gd name="connsiteX1" fmla="*/ 524328 w 524328"/>
                <a:gd name="connsiteY1" fmla="*/ 724806 h 896256"/>
                <a:gd name="connsiteX2" fmla="*/ 9978 w 524328"/>
                <a:gd name="connsiteY2" fmla="*/ 896256 h 896256"/>
                <a:gd name="connsiteX3" fmla="*/ 0 w 524328"/>
                <a:gd name="connsiteY3" fmla="*/ 896256 h 896256"/>
              </a:gdLst>
              <a:ahLst/>
              <a:cxnLst>
                <a:cxn ang="0">
                  <a:pos x="connsiteX0" y="connsiteY0"/>
                </a:cxn>
                <a:cxn ang="0">
                  <a:pos x="connsiteX1" y="connsiteY1"/>
                </a:cxn>
                <a:cxn ang="0">
                  <a:pos x="connsiteX2" y="connsiteY2"/>
                </a:cxn>
                <a:cxn ang="0">
                  <a:pos x="connsiteX3" y="connsiteY3"/>
                </a:cxn>
              </a:cxnLst>
              <a:rect l="l" t="t" r="r" b="b"/>
              <a:pathLst>
                <a:path w="524328" h="896256">
                  <a:moveTo>
                    <a:pt x="0" y="0"/>
                  </a:moveTo>
                  <a:lnTo>
                    <a:pt x="524328" y="724806"/>
                  </a:lnTo>
                  <a:lnTo>
                    <a:pt x="9978" y="896256"/>
                  </a:lnTo>
                  <a:lnTo>
                    <a:pt x="0" y="896256"/>
                  </a:lnTo>
                  <a:close/>
                </a:path>
              </a:pathLst>
            </a:custGeom>
            <a:solidFill>
              <a:srgbClr val="3291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5" name="组合 24"/>
          <p:cNvGrpSpPr/>
          <p:nvPr/>
        </p:nvGrpSpPr>
        <p:grpSpPr>
          <a:xfrm flipH="1" flipV="1">
            <a:off x="10555518" y="5257799"/>
            <a:ext cx="1636481" cy="1609141"/>
            <a:chOff x="0" y="1"/>
            <a:chExt cx="6000751" cy="5900501"/>
          </a:xfrm>
        </p:grpSpPr>
        <p:sp>
          <p:nvSpPr>
            <p:cNvPr id="26" name="任意多边形 25"/>
            <p:cNvSpPr/>
            <p:nvPr/>
          </p:nvSpPr>
          <p:spPr>
            <a:xfrm>
              <a:off x="4478710" y="985601"/>
              <a:ext cx="1522040" cy="2437544"/>
            </a:xfrm>
            <a:custGeom>
              <a:avLst/>
              <a:gdLst>
                <a:gd name="connsiteX0" fmla="*/ 1522040 w 1522040"/>
                <a:gd name="connsiteY0" fmla="*/ 0 h 2437544"/>
                <a:gd name="connsiteX1" fmla="*/ 1026740 w 1522040"/>
                <a:gd name="connsiteY1" fmla="*/ 2419350 h 2437544"/>
                <a:gd name="connsiteX2" fmla="*/ 1005908 w 1522040"/>
                <a:gd name="connsiteY2" fmla="*/ 2437544 h 2437544"/>
                <a:gd name="connsiteX3" fmla="*/ 0 w 1522040"/>
                <a:gd name="connsiteY3" fmla="*/ 556496 h 2437544"/>
                <a:gd name="connsiteX4" fmla="*/ 1522040 w 1522040"/>
                <a:gd name="connsiteY4" fmla="*/ 0 h 2437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40" h="2437544">
                  <a:moveTo>
                    <a:pt x="1522040" y="0"/>
                  </a:moveTo>
                  <a:lnTo>
                    <a:pt x="1026740" y="2419350"/>
                  </a:lnTo>
                  <a:lnTo>
                    <a:pt x="1005908" y="2437544"/>
                  </a:lnTo>
                  <a:lnTo>
                    <a:pt x="0" y="556496"/>
                  </a:lnTo>
                  <a:lnTo>
                    <a:pt x="1522040" y="0"/>
                  </a:lnTo>
                  <a:close/>
                </a:path>
              </a:pathLst>
            </a:custGeom>
            <a:solidFill>
              <a:srgbClr val="216D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任意多边形 26"/>
            <p:cNvSpPr/>
            <p:nvPr/>
          </p:nvSpPr>
          <p:spPr>
            <a:xfrm>
              <a:off x="0" y="2991141"/>
              <a:ext cx="2651028" cy="2909361"/>
            </a:xfrm>
            <a:custGeom>
              <a:avLst/>
              <a:gdLst>
                <a:gd name="connsiteX0" fmla="*/ 515514 w 2651028"/>
                <a:gd name="connsiteY0" fmla="*/ 0 h 2909361"/>
                <a:gd name="connsiteX1" fmla="*/ 2651028 w 2651028"/>
                <a:gd name="connsiteY1" fmla="*/ 2906673 h 2909361"/>
                <a:gd name="connsiteX2" fmla="*/ 2647950 w 2651028"/>
                <a:gd name="connsiteY2" fmla="*/ 2909361 h 2909361"/>
                <a:gd name="connsiteX3" fmla="*/ 0 w 2651028"/>
                <a:gd name="connsiteY3" fmla="*/ 1256740 h 2909361"/>
                <a:gd name="connsiteX4" fmla="*/ 0 w 2651028"/>
                <a:gd name="connsiteY4" fmla="*/ 188486 h 2909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1028" h="2909361">
                  <a:moveTo>
                    <a:pt x="515514" y="0"/>
                  </a:moveTo>
                  <a:lnTo>
                    <a:pt x="2651028" y="2906673"/>
                  </a:lnTo>
                  <a:lnTo>
                    <a:pt x="2647950" y="2909361"/>
                  </a:lnTo>
                  <a:lnTo>
                    <a:pt x="0" y="1256740"/>
                  </a:lnTo>
                  <a:lnTo>
                    <a:pt x="0" y="188486"/>
                  </a:lnTo>
                  <a:close/>
                </a:path>
              </a:pathLst>
            </a:custGeom>
            <a:solidFill>
              <a:srgbClr val="206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任意多边形 27"/>
            <p:cNvSpPr/>
            <p:nvPr/>
          </p:nvSpPr>
          <p:spPr>
            <a:xfrm>
              <a:off x="3654060" y="1"/>
              <a:ext cx="2346691" cy="1542097"/>
            </a:xfrm>
            <a:custGeom>
              <a:avLst/>
              <a:gdLst>
                <a:gd name="connsiteX0" fmla="*/ 0 w 2346691"/>
                <a:gd name="connsiteY0" fmla="*/ 0 h 1542097"/>
                <a:gd name="connsiteX1" fmla="*/ 1072207 w 2346691"/>
                <a:gd name="connsiteY1" fmla="*/ 0 h 1542097"/>
                <a:gd name="connsiteX2" fmla="*/ 2346691 w 2346691"/>
                <a:gd name="connsiteY2" fmla="*/ 985601 h 1542097"/>
                <a:gd name="connsiteX3" fmla="*/ 824651 w 2346691"/>
                <a:gd name="connsiteY3" fmla="*/ 1542097 h 1542097"/>
              </a:gdLst>
              <a:ahLst/>
              <a:cxnLst>
                <a:cxn ang="0">
                  <a:pos x="connsiteX0" y="connsiteY0"/>
                </a:cxn>
                <a:cxn ang="0">
                  <a:pos x="connsiteX1" y="connsiteY1"/>
                </a:cxn>
                <a:cxn ang="0">
                  <a:pos x="connsiteX2" y="connsiteY2"/>
                </a:cxn>
                <a:cxn ang="0">
                  <a:pos x="connsiteX3" y="connsiteY3"/>
                </a:cxn>
              </a:cxnLst>
              <a:rect l="l" t="t" r="r" b="b"/>
              <a:pathLst>
                <a:path w="2346691" h="1542097">
                  <a:moveTo>
                    <a:pt x="0" y="0"/>
                  </a:moveTo>
                  <a:lnTo>
                    <a:pt x="1072207" y="0"/>
                  </a:lnTo>
                  <a:lnTo>
                    <a:pt x="2346691" y="985601"/>
                  </a:lnTo>
                  <a:lnTo>
                    <a:pt x="824651" y="1542097"/>
                  </a:lnTo>
                  <a:close/>
                </a:path>
              </a:pathLst>
            </a:custGeom>
            <a:solidFill>
              <a:srgbClr val="329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515514" y="1542097"/>
              <a:ext cx="4969104" cy="4355716"/>
            </a:xfrm>
            <a:custGeom>
              <a:avLst/>
              <a:gdLst>
                <a:gd name="connsiteX0" fmla="*/ 3963196 w 4969104"/>
                <a:gd name="connsiteY0" fmla="*/ 0 h 4355716"/>
                <a:gd name="connsiteX1" fmla="*/ 4969104 w 4969104"/>
                <a:gd name="connsiteY1" fmla="*/ 1881048 h 4355716"/>
                <a:gd name="connsiteX2" fmla="*/ 2135514 w 4969104"/>
                <a:gd name="connsiteY2" fmla="*/ 4355716 h 4355716"/>
                <a:gd name="connsiteX3" fmla="*/ 0 w 4969104"/>
                <a:gd name="connsiteY3" fmla="*/ 1449043 h 4355716"/>
                <a:gd name="connsiteX4" fmla="*/ 3963196 w 4969104"/>
                <a:gd name="connsiteY4" fmla="*/ 0 h 4355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104" h="4355716">
                  <a:moveTo>
                    <a:pt x="3963196" y="0"/>
                  </a:moveTo>
                  <a:lnTo>
                    <a:pt x="4969104" y="1881048"/>
                  </a:lnTo>
                  <a:lnTo>
                    <a:pt x="2135514" y="4355716"/>
                  </a:lnTo>
                  <a:lnTo>
                    <a:pt x="0" y="1449043"/>
                  </a:lnTo>
                  <a:lnTo>
                    <a:pt x="3963196" y="0"/>
                  </a:lnTo>
                  <a:close/>
                </a:path>
              </a:pathLst>
            </a:custGeom>
            <a:solidFill>
              <a:srgbClr val="489E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任意多边形 29"/>
            <p:cNvSpPr/>
            <p:nvPr/>
          </p:nvSpPr>
          <p:spPr>
            <a:xfrm>
              <a:off x="0" y="2280558"/>
              <a:ext cx="524328" cy="896256"/>
            </a:xfrm>
            <a:custGeom>
              <a:avLst/>
              <a:gdLst>
                <a:gd name="connsiteX0" fmla="*/ 0 w 524328"/>
                <a:gd name="connsiteY0" fmla="*/ 0 h 896256"/>
                <a:gd name="connsiteX1" fmla="*/ 524328 w 524328"/>
                <a:gd name="connsiteY1" fmla="*/ 724806 h 896256"/>
                <a:gd name="connsiteX2" fmla="*/ 9978 w 524328"/>
                <a:gd name="connsiteY2" fmla="*/ 896256 h 896256"/>
                <a:gd name="connsiteX3" fmla="*/ 0 w 524328"/>
                <a:gd name="connsiteY3" fmla="*/ 896256 h 896256"/>
              </a:gdLst>
              <a:ahLst/>
              <a:cxnLst>
                <a:cxn ang="0">
                  <a:pos x="connsiteX0" y="connsiteY0"/>
                </a:cxn>
                <a:cxn ang="0">
                  <a:pos x="connsiteX1" y="connsiteY1"/>
                </a:cxn>
                <a:cxn ang="0">
                  <a:pos x="connsiteX2" y="connsiteY2"/>
                </a:cxn>
                <a:cxn ang="0">
                  <a:pos x="connsiteX3" y="connsiteY3"/>
                </a:cxn>
              </a:cxnLst>
              <a:rect l="l" t="t" r="r" b="b"/>
              <a:pathLst>
                <a:path w="524328" h="896256">
                  <a:moveTo>
                    <a:pt x="0" y="0"/>
                  </a:moveTo>
                  <a:lnTo>
                    <a:pt x="524328" y="724806"/>
                  </a:lnTo>
                  <a:lnTo>
                    <a:pt x="9978" y="896256"/>
                  </a:lnTo>
                  <a:lnTo>
                    <a:pt x="0" y="896256"/>
                  </a:lnTo>
                  <a:close/>
                </a:path>
              </a:pathLst>
            </a:custGeom>
            <a:solidFill>
              <a:srgbClr val="3291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31" name="文本框 30"/>
          <p:cNvSpPr txBox="1"/>
          <p:nvPr/>
        </p:nvSpPr>
        <p:spPr>
          <a:xfrm>
            <a:off x="6851015" y="487045"/>
            <a:ext cx="5115560" cy="1323439"/>
          </a:xfrm>
          <a:prstGeom prst="rect">
            <a:avLst/>
          </a:prstGeom>
          <a:noFill/>
        </p:spPr>
        <p:txBody>
          <a:bodyPr wrap="square" rtlCol="0">
            <a:spAutoFit/>
          </a:bodyPr>
          <a:lstStyle/>
          <a:p>
            <a:pPr algn="just"/>
            <a:r>
              <a:rPr lang="en-US" sz="4000" dirty="0" smtClean="0">
                <a:solidFill>
                  <a:srgbClr val="3291CA"/>
                </a:solidFill>
                <a:latin typeface="Impact" panose="020B0806030902050204" pitchFamily="34" charset="0"/>
                <a:sym typeface="+mn-ea"/>
              </a:rPr>
              <a:t>ORPHAN	SHELTER MANAGEMENT (OSM)</a:t>
            </a:r>
            <a:endParaRPr lang="en-US" sz="4000" dirty="0">
              <a:solidFill>
                <a:srgbClr val="3291CA"/>
              </a:solidFill>
              <a:latin typeface="Impact" panose="020B0806030902050204" pitchFamily="34" charset="0"/>
              <a:sym typeface="+mn-ea"/>
            </a:endParaRPr>
          </a:p>
        </p:txBody>
      </p:sp>
      <p:cxnSp>
        <p:nvCxnSpPr>
          <p:cNvPr id="62" name="直接连接符 61"/>
          <p:cNvCxnSpPr/>
          <p:nvPr/>
        </p:nvCxnSpPr>
        <p:spPr>
          <a:xfrm>
            <a:off x="8069004" y="3819919"/>
            <a:ext cx="3253533" cy="0"/>
          </a:xfrm>
          <a:prstGeom prst="line">
            <a:avLst/>
          </a:prstGeom>
          <a:ln>
            <a:solidFill>
              <a:srgbClr val="4E5255"/>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7994015" y="3959225"/>
            <a:ext cx="3211830" cy="583565"/>
          </a:xfrm>
          <a:prstGeom prst="rect">
            <a:avLst/>
          </a:prstGeom>
          <a:noFill/>
        </p:spPr>
        <p:txBody>
          <a:bodyPr wrap="square" rtlCol="0">
            <a:spAutoFit/>
          </a:bodyPr>
          <a:lstStyle/>
          <a:p>
            <a:pPr algn="ctr"/>
            <a:r>
              <a:rPr lang="en-US" altLang="zh-CN" sz="3200"/>
              <a:t>THANK YOU</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1+#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500"/>
                                  </p:stCondLst>
                                  <p:childTnLst>
                                    <p:set>
                                      <p:cBhvr>
                                        <p:cTn id="10" dur="1" fill="hold">
                                          <p:stCondLst>
                                            <p:cond delay="0"/>
                                          </p:stCondLst>
                                        </p:cTn>
                                        <p:tgtEl>
                                          <p:spTgt spid="62"/>
                                        </p:tgtEl>
                                        <p:attrNameLst>
                                          <p:attrName>style.visibility</p:attrName>
                                        </p:attrNameLst>
                                      </p:cBhvr>
                                      <p:to>
                                        <p:strVal val="visible"/>
                                      </p:to>
                                    </p:set>
                                    <p:animEffect transition="in" filter="wipe(right)">
                                      <p:cBhvr>
                                        <p:cTn id="11"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19963" y="3187116"/>
            <a:ext cx="1662765" cy="430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lang="en-US" altLang="zh-CN" sz="2800" b="1" dirty="0">
                <a:solidFill>
                  <a:schemeClr val="tx1">
                    <a:lumMod val="65000"/>
                    <a:lumOff val="35000"/>
                  </a:schemeClr>
                </a:solidFill>
                <a:latin typeface="Microsoft YaHei" panose="020B0503020204020204" pitchFamily="34" charset="-122"/>
                <a:ea typeface="Microsoft YaHei" panose="020B0503020204020204" pitchFamily="34" charset="-122"/>
              </a:rPr>
              <a:t>Contents</a:t>
            </a:r>
            <a:endParaRPr kumimoji="0" lang="zh-CN" altLang="en-US" sz="28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endParaRPr>
          </a:p>
        </p:txBody>
      </p:sp>
      <p:sp>
        <p:nvSpPr>
          <p:cNvPr id="18" name="Rectangle 32"/>
          <p:cNvSpPr>
            <a:spLocks noChangeArrowheads="1"/>
          </p:cNvSpPr>
          <p:nvPr/>
        </p:nvSpPr>
        <p:spPr bwMode="auto">
          <a:xfrm>
            <a:off x="2885367" y="3689505"/>
            <a:ext cx="1597679" cy="2154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a:ln>
                  <a:noFill/>
                </a:ln>
                <a:solidFill>
                  <a:schemeClr val="tx1">
                    <a:lumMod val="65000"/>
                    <a:lumOff val="35000"/>
                  </a:schemeClr>
                </a:solidFill>
                <a:effectLst/>
                <a:latin typeface="Impact" panose="020B0806030902050204" pitchFamily="34" charset="0"/>
                <a:ea typeface="SimSun" panose="02010600030101010101" pitchFamily="2" charset="-122"/>
              </a:rPr>
              <a:t>CONTENTS</a:t>
            </a:r>
            <a:endParaRPr kumimoji="0" lang="zh-CN" altLang="zh-CN" sz="1000" b="0" i="0" u="none" strike="noStrike" cap="none" normalizeH="0" baseline="0" dirty="0">
              <a:ln>
                <a:noFill/>
              </a:ln>
              <a:solidFill>
                <a:schemeClr val="tx1">
                  <a:lumMod val="65000"/>
                  <a:lumOff val="35000"/>
                </a:schemeClr>
              </a:solidFill>
              <a:effectLst/>
              <a:ea typeface="SimSun" panose="02010600030101010101" pitchFamily="2" charset="-122"/>
            </a:endParaRP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5" name="Rectangle 39"/>
          <p:cNvSpPr>
            <a:spLocks noChangeArrowheads="1"/>
          </p:cNvSpPr>
          <p:nvPr/>
        </p:nvSpPr>
        <p:spPr bwMode="auto">
          <a:xfrm>
            <a:off x="6358838" y="2517502"/>
            <a:ext cx="2232248" cy="2154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Objective of the System</a:t>
            </a:r>
            <a:endPar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6" name="TextBox 9"/>
          <p:cNvSpPr txBox="1"/>
          <p:nvPr/>
        </p:nvSpPr>
        <p:spPr>
          <a:xfrm>
            <a:off x="5662856" y="2429912"/>
            <a:ext cx="604520"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02</a:t>
            </a:r>
          </a:p>
        </p:txBody>
      </p:sp>
      <p:cxnSp>
        <p:nvCxnSpPr>
          <p:cNvPr id="7" name="直接连接符 21"/>
          <p:cNvCxnSpPr/>
          <p:nvPr/>
        </p:nvCxnSpPr>
        <p:spPr>
          <a:xfrm>
            <a:off x="6242685" y="252285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2" name="Rectangle 39"/>
          <p:cNvSpPr>
            <a:spLocks noChangeArrowheads="1"/>
          </p:cNvSpPr>
          <p:nvPr/>
        </p:nvSpPr>
        <p:spPr bwMode="auto">
          <a:xfrm>
            <a:off x="6358838" y="3091542"/>
            <a:ext cx="4872754" cy="2154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Existing System and Proposed System</a:t>
            </a:r>
          </a:p>
        </p:txBody>
      </p:sp>
      <p:sp>
        <p:nvSpPr>
          <p:cNvPr id="63" name="TextBox 9"/>
          <p:cNvSpPr txBox="1"/>
          <p:nvPr/>
        </p:nvSpPr>
        <p:spPr>
          <a:xfrm>
            <a:off x="5651426" y="3019827"/>
            <a:ext cx="615950"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03</a:t>
            </a:r>
          </a:p>
        </p:txBody>
      </p:sp>
      <p:cxnSp>
        <p:nvCxnSpPr>
          <p:cNvPr id="64" name="直接连接符 21"/>
          <p:cNvCxnSpPr/>
          <p:nvPr/>
        </p:nvCxnSpPr>
        <p:spPr>
          <a:xfrm>
            <a:off x="6261735" y="310832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5" name="Rectangle 39"/>
          <p:cNvSpPr>
            <a:spLocks noChangeArrowheads="1"/>
          </p:cNvSpPr>
          <p:nvPr/>
        </p:nvSpPr>
        <p:spPr bwMode="auto">
          <a:xfrm>
            <a:off x="6367093" y="3718287"/>
            <a:ext cx="2232248" cy="2154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 Modules</a:t>
            </a:r>
          </a:p>
        </p:txBody>
      </p:sp>
      <p:sp>
        <p:nvSpPr>
          <p:cNvPr id="66" name="TextBox 9"/>
          <p:cNvSpPr txBox="1"/>
          <p:nvPr/>
        </p:nvSpPr>
        <p:spPr>
          <a:xfrm>
            <a:off x="5665714" y="3605932"/>
            <a:ext cx="603885"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04</a:t>
            </a:r>
          </a:p>
        </p:txBody>
      </p:sp>
      <p:cxnSp>
        <p:nvCxnSpPr>
          <p:cNvPr id="67" name="直接连接符 21"/>
          <p:cNvCxnSpPr/>
          <p:nvPr/>
        </p:nvCxnSpPr>
        <p:spPr>
          <a:xfrm>
            <a:off x="6269990" y="3694430"/>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8" name="Rectangle 39"/>
          <p:cNvSpPr>
            <a:spLocks noChangeArrowheads="1"/>
          </p:cNvSpPr>
          <p:nvPr/>
        </p:nvSpPr>
        <p:spPr bwMode="auto">
          <a:xfrm>
            <a:off x="6375347" y="4431081"/>
            <a:ext cx="4330033" cy="2154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Software requirement </a:t>
            </a:r>
            <a:endPar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79" name="TextBox 9"/>
          <p:cNvSpPr txBox="1"/>
          <p:nvPr/>
        </p:nvSpPr>
        <p:spPr>
          <a:xfrm>
            <a:off x="5689107" y="4314855"/>
            <a:ext cx="623890" cy="584775"/>
          </a:xfrm>
          <a:prstGeom prst="rect">
            <a:avLst/>
          </a:prstGeom>
          <a:noFill/>
        </p:spPr>
        <p:txBody>
          <a:bodyPr wrap="none" rtlCol="0">
            <a:spAutoFit/>
          </a:bodyPr>
          <a:lstStyle/>
          <a:p>
            <a:pPr algn="ctr"/>
            <a:r>
              <a:rPr lang="en-US" altLang="zh-CN" sz="3200" dirty="0" smtClean="0">
                <a:solidFill>
                  <a:schemeClr val="tx1">
                    <a:lumMod val="65000"/>
                    <a:lumOff val="35000"/>
                  </a:schemeClr>
                </a:solidFill>
                <a:latin typeface="Impact" panose="020B0806030902050204" pitchFamily="34" charset="0"/>
              </a:rPr>
              <a:t>05</a:t>
            </a:r>
            <a:endParaRPr lang="en-US" altLang="zh-CN" sz="3200" dirty="0">
              <a:solidFill>
                <a:schemeClr val="tx1">
                  <a:lumMod val="65000"/>
                  <a:lumOff val="35000"/>
                </a:schemeClr>
              </a:solidFill>
              <a:latin typeface="Impact" panose="020B0806030902050204" pitchFamily="34" charset="0"/>
            </a:endParaRPr>
          </a:p>
        </p:txBody>
      </p:sp>
      <p:cxnSp>
        <p:nvCxnSpPr>
          <p:cNvPr id="80" name="直接连接符 21"/>
          <p:cNvCxnSpPr/>
          <p:nvPr/>
        </p:nvCxnSpPr>
        <p:spPr>
          <a:xfrm>
            <a:off x="6295498" y="4356040"/>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81" name="Rectangle 39"/>
          <p:cNvSpPr>
            <a:spLocks noChangeArrowheads="1"/>
          </p:cNvSpPr>
          <p:nvPr/>
        </p:nvSpPr>
        <p:spPr bwMode="auto">
          <a:xfrm>
            <a:off x="6361378" y="1968862"/>
            <a:ext cx="2232248" cy="430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Introduction</a:t>
            </a:r>
            <a:endPar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82" name="TextBox 9"/>
          <p:cNvSpPr txBox="1"/>
          <p:nvPr/>
        </p:nvSpPr>
        <p:spPr>
          <a:xfrm>
            <a:off x="5689844" y="1840632"/>
            <a:ext cx="555625"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01</a:t>
            </a:r>
          </a:p>
        </p:txBody>
      </p:sp>
      <p:cxnSp>
        <p:nvCxnSpPr>
          <p:cNvPr id="83" name="直接连接符 21"/>
          <p:cNvCxnSpPr/>
          <p:nvPr/>
        </p:nvCxnSpPr>
        <p:spPr>
          <a:xfrm>
            <a:off x="6245225" y="193357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3002280"/>
            <a:ext cx="2683510" cy="615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Introduction</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613897" y="2787417"/>
            <a:ext cx="702436"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01</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animBg="1"/>
      <p:bldP spid="20" grpId="0"/>
      <p:bldP spid="21" grpId="0"/>
      <p:bldP spid="21"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9"/>
          <p:cNvSpPr>
            <a:spLocks noChangeArrowheads="1"/>
          </p:cNvSpPr>
          <p:nvPr/>
        </p:nvSpPr>
        <p:spPr bwMode="auto">
          <a:xfrm>
            <a:off x="1425575" y="386715"/>
            <a:ext cx="7854315" cy="1181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Introduction</a:t>
            </a:r>
            <a:endPar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54" name="内容占位符 2"/>
          <p:cNvSpPr txBox="1"/>
          <p:nvPr/>
        </p:nvSpPr>
        <p:spPr>
          <a:xfrm>
            <a:off x="500333" y="1051648"/>
            <a:ext cx="2863970" cy="3260673"/>
          </a:xfrm>
          <a:prstGeom prst="rect">
            <a:avLst/>
          </a:prstGeom>
        </p:spPr>
        <p:txBody>
          <a:bodyPr vert="horz" lIns="121904" tIns="60952" rIns="121904" bIns="60952" rtlCol="0" anchor="t"/>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buNone/>
            </a:pPr>
            <a:r>
              <a:rPr lang="en-US" dirty="0" smtClean="0">
                <a:solidFill>
                  <a:schemeClr val="tx1"/>
                </a:solidFill>
              </a:rPr>
              <a:t>    Orphan Shelter Management  is android application which is helpful for Service people as well as the admin authorities. In the current system all the activities are done manually. It is very time consuming and costly. Our Orphan shelter Management  deals with the various activities related to the orphanage. In the proposed system we develop two android applications. One for storing details and private data . The second app contain three modules.  Orphanage , Adopter’s  and  Donator’s</a:t>
            </a:r>
          </a:p>
          <a:p>
            <a:pPr algn="just">
              <a:buNone/>
            </a:pPr>
            <a:r>
              <a:rPr lang="en-US" dirty="0" smtClean="0">
                <a:solidFill>
                  <a:schemeClr val="tx1"/>
                </a:solidFill>
              </a:rPr>
              <a:t>      </a:t>
            </a:r>
          </a:p>
          <a:p>
            <a:pPr algn="just">
              <a:buNone/>
            </a:pPr>
            <a:endParaRPr lang="en-US" dirty="0" smtClean="0">
              <a:solidFill>
                <a:schemeClr val="tx1"/>
              </a:solidFill>
            </a:endParaRPr>
          </a:p>
          <a:p>
            <a:pPr>
              <a:buNone/>
            </a:pPr>
            <a:endParaRPr lang="en-US" dirty="0" smtClean="0">
              <a:solidFill>
                <a:schemeClr val="tx1"/>
              </a:solidFill>
            </a:endParaRPr>
          </a:p>
          <a:p>
            <a:pPr marL="0" indent="0" algn="just">
              <a:lnSpc>
                <a:spcPct val="130000"/>
              </a:lnSpc>
              <a:spcBef>
                <a:spcPts val="0"/>
              </a:spcBef>
              <a:spcAft>
                <a:spcPts val="800"/>
              </a:spcAft>
              <a:buNone/>
            </a:pPr>
            <a:endParaRPr lang="zh-CN" altLang="en-US" dirty="0">
              <a:solidFill>
                <a:schemeClr val="tx1"/>
              </a:solidFill>
            </a:endParaRPr>
          </a:p>
        </p:txBody>
      </p:sp>
      <p:sp>
        <p:nvSpPr>
          <p:cNvPr id="55" name="内容占位符 2"/>
          <p:cNvSpPr txBox="1"/>
          <p:nvPr/>
        </p:nvSpPr>
        <p:spPr>
          <a:xfrm>
            <a:off x="8724050" y="1164566"/>
            <a:ext cx="2646377" cy="2622430"/>
          </a:xfrm>
          <a:prstGeom prst="rect">
            <a:avLst/>
          </a:prstGeom>
        </p:spPr>
        <p:txBody>
          <a:bodyPr vert="horz" lIns="121904" tIns="60952" rIns="121904" bIns="60952" rtlCol="0" anchor="t"/>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30000"/>
              </a:lnSpc>
              <a:spcBef>
                <a:spcPts val="0"/>
              </a:spcBef>
              <a:spcAft>
                <a:spcPts val="800"/>
              </a:spcAft>
              <a:buNone/>
            </a:pPr>
            <a:r>
              <a:rPr lang="en-US" dirty="0" smtClean="0">
                <a:solidFill>
                  <a:schemeClr val="tx1"/>
                </a:solidFill>
              </a:rPr>
              <a:t>In adoption category they will get list of orphans and their details of different orphanages.  In the case of sponsor it include various types of sponsorship.</a:t>
            </a:r>
            <a:endParaRPr lang="zh-CN" altLang="en-US" dirty="0">
              <a:solidFill>
                <a:schemeClr val="tx1"/>
              </a:solidFill>
            </a:endParaRPr>
          </a:p>
        </p:txBody>
      </p:sp>
      <p:sp>
        <p:nvSpPr>
          <p:cNvPr id="56" name="内容占位符 2"/>
          <p:cNvSpPr txBox="1"/>
          <p:nvPr/>
        </p:nvSpPr>
        <p:spPr>
          <a:xfrm>
            <a:off x="729652" y="4203910"/>
            <a:ext cx="2722954" cy="2654089"/>
          </a:xfrm>
          <a:prstGeom prst="rect">
            <a:avLst/>
          </a:prstGeom>
        </p:spPr>
        <p:txBody>
          <a:bodyPr vert="horz" lIns="121904" tIns="60952" rIns="121904" bIns="60952" rtlCol="0" anchor="t"/>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30000"/>
              </a:lnSpc>
              <a:spcBef>
                <a:spcPts val="0"/>
              </a:spcBef>
              <a:spcAft>
                <a:spcPts val="800"/>
              </a:spcAft>
              <a:buNone/>
            </a:pPr>
            <a:r>
              <a:rPr lang="en-US" dirty="0" smtClean="0">
                <a:solidFill>
                  <a:schemeClr val="tx1"/>
                </a:solidFill>
              </a:rPr>
              <a:t>It has three users one is  donation /adoption   and sponsors. In the donation category they can donate food, clothes and money the particular orphanage they wish. </a:t>
            </a:r>
            <a:endParaRPr lang="en-US" altLang="zh-CN" dirty="0">
              <a:solidFill>
                <a:schemeClr val="tx1"/>
              </a:solidFill>
            </a:endParaRPr>
          </a:p>
        </p:txBody>
      </p:sp>
      <p:sp>
        <p:nvSpPr>
          <p:cNvPr id="57" name="内容占位符 2"/>
          <p:cNvSpPr txBox="1"/>
          <p:nvPr/>
        </p:nvSpPr>
        <p:spPr>
          <a:xfrm>
            <a:off x="8726131" y="3804249"/>
            <a:ext cx="2722954" cy="2881222"/>
          </a:xfrm>
          <a:prstGeom prst="rect">
            <a:avLst/>
          </a:prstGeom>
        </p:spPr>
        <p:txBody>
          <a:bodyPr vert="horz" lIns="121904" tIns="60952" rIns="121904" bIns="60952" rtlCol="0" anchor="t"/>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spcAft>
                <a:spcPts val="800"/>
              </a:spcAft>
              <a:buNone/>
            </a:pPr>
            <a:r>
              <a:rPr lang="zh-CN" altLang="en-US" dirty="0">
                <a:solidFill>
                  <a:schemeClr val="tx1"/>
                </a:solidFill>
              </a:rPr>
              <a:t>Th</a:t>
            </a:r>
            <a:r>
              <a:rPr lang="en-IN" altLang="zh-CN" dirty="0">
                <a:solidFill>
                  <a:schemeClr val="tx1"/>
                </a:solidFill>
              </a:rPr>
              <a:t>is system </a:t>
            </a:r>
            <a:r>
              <a:rPr lang="en-IN" altLang="zh-CN" dirty="0" smtClean="0">
                <a:solidFill>
                  <a:schemeClr val="tx1"/>
                </a:solidFill>
              </a:rPr>
              <a:t>will hep to find the orphanages and their needs.  The system  will  give online transaction </a:t>
            </a:r>
            <a:r>
              <a:rPr lang="en-IN" altLang="zh-CN" dirty="0" smtClean="0">
                <a:solidFill>
                  <a:srgbClr val="3B3838"/>
                </a:solidFill>
              </a:rPr>
              <a:t>, </a:t>
            </a:r>
            <a:r>
              <a:rPr lang="en-IN" altLang="zh-CN" dirty="0" smtClean="0">
                <a:solidFill>
                  <a:schemeClr val="tx1"/>
                </a:solidFill>
              </a:rPr>
              <a:t>so  it will be a help to the donators and sponsors. </a:t>
            </a:r>
            <a:endParaRPr lang="zh-CN" altLang="en-US" dirty="0">
              <a:solidFill>
                <a:schemeClr val="tx1"/>
              </a:solidFill>
            </a:endParaRPr>
          </a:p>
        </p:txBody>
      </p:sp>
      <p:grpSp>
        <p:nvGrpSpPr>
          <p:cNvPr id="58" name="组合 57"/>
          <p:cNvGrpSpPr/>
          <p:nvPr/>
        </p:nvGrpSpPr>
        <p:grpSpPr>
          <a:xfrm>
            <a:off x="6248696" y="2571823"/>
            <a:ext cx="1698332" cy="1698332"/>
            <a:chOff x="4667326" y="2215540"/>
            <a:chExt cx="1273915" cy="1273915"/>
          </a:xfrm>
          <a:solidFill>
            <a:schemeClr val="bg1"/>
          </a:solidFill>
        </p:grpSpPr>
        <p:sp>
          <p:nvSpPr>
            <p:cNvPr id="59" name="Freeform 6"/>
            <p:cNvSpPr/>
            <p:nvPr/>
          </p:nvSpPr>
          <p:spPr bwMode="auto">
            <a:xfrm rot="8100000">
              <a:off x="4667326" y="2215540"/>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21AAE0"/>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60" name="组合 59"/>
            <p:cNvGrpSpPr/>
            <p:nvPr/>
          </p:nvGrpSpPr>
          <p:grpSpPr>
            <a:xfrm>
              <a:off x="5164400" y="2669303"/>
              <a:ext cx="279766" cy="293454"/>
              <a:chOff x="2847975" y="6135688"/>
              <a:chExt cx="811213" cy="850900"/>
            </a:xfrm>
            <a:grpFill/>
          </p:grpSpPr>
          <p:sp>
            <p:nvSpPr>
              <p:cNvPr id="61" name="Freeform 8"/>
              <p:cNvSpPr/>
              <p:nvPr/>
            </p:nvSpPr>
            <p:spPr bwMode="auto">
              <a:xfrm>
                <a:off x="2847975" y="6135688"/>
                <a:ext cx="811213" cy="463550"/>
              </a:xfrm>
              <a:custGeom>
                <a:avLst/>
                <a:gdLst>
                  <a:gd name="T0" fmla="*/ 245 w 511"/>
                  <a:gd name="T1" fmla="*/ 2 h 292"/>
                  <a:gd name="T2" fmla="*/ 10 w 511"/>
                  <a:gd name="T3" fmla="*/ 129 h 292"/>
                  <a:gd name="T4" fmla="*/ 10 w 511"/>
                  <a:gd name="T5" fmla="*/ 129 h 292"/>
                  <a:gd name="T6" fmla="*/ 6 w 511"/>
                  <a:gd name="T7" fmla="*/ 132 h 292"/>
                  <a:gd name="T8" fmla="*/ 2 w 511"/>
                  <a:gd name="T9" fmla="*/ 136 h 292"/>
                  <a:gd name="T10" fmla="*/ 0 w 511"/>
                  <a:gd name="T11" fmla="*/ 141 h 292"/>
                  <a:gd name="T12" fmla="*/ 0 w 511"/>
                  <a:gd name="T13" fmla="*/ 146 h 292"/>
                  <a:gd name="T14" fmla="*/ 0 w 511"/>
                  <a:gd name="T15" fmla="*/ 151 h 292"/>
                  <a:gd name="T16" fmla="*/ 2 w 511"/>
                  <a:gd name="T17" fmla="*/ 155 h 292"/>
                  <a:gd name="T18" fmla="*/ 6 w 511"/>
                  <a:gd name="T19" fmla="*/ 159 h 292"/>
                  <a:gd name="T20" fmla="*/ 10 w 511"/>
                  <a:gd name="T21" fmla="*/ 163 h 292"/>
                  <a:gd name="T22" fmla="*/ 245 w 511"/>
                  <a:gd name="T23" fmla="*/ 289 h 292"/>
                  <a:gd name="T24" fmla="*/ 245 w 511"/>
                  <a:gd name="T25" fmla="*/ 289 h 292"/>
                  <a:gd name="T26" fmla="*/ 250 w 511"/>
                  <a:gd name="T27" fmla="*/ 291 h 292"/>
                  <a:gd name="T28" fmla="*/ 256 w 511"/>
                  <a:gd name="T29" fmla="*/ 292 h 292"/>
                  <a:gd name="T30" fmla="*/ 261 w 511"/>
                  <a:gd name="T31" fmla="*/ 291 h 292"/>
                  <a:gd name="T32" fmla="*/ 267 w 511"/>
                  <a:gd name="T33" fmla="*/ 289 h 292"/>
                  <a:gd name="T34" fmla="*/ 500 w 511"/>
                  <a:gd name="T35" fmla="*/ 163 h 292"/>
                  <a:gd name="T36" fmla="*/ 500 w 511"/>
                  <a:gd name="T37" fmla="*/ 163 h 292"/>
                  <a:gd name="T38" fmla="*/ 505 w 511"/>
                  <a:gd name="T39" fmla="*/ 159 h 292"/>
                  <a:gd name="T40" fmla="*/ 508 w 511"/>
                  <a:gd name="T41" fmla="*/ 155 h 292"/>
                  <a:gd name="T42" fmla="*/ 510 w 511"/>
                  <a:gd name="T43" fmla="*/ 151 h 292"/>
                  <a:gd name="T44" fmla="*/ 511 w 511"/>
                  <a:gd name="T45" fmla="*/ 146 h 292"/>
                  <a:gd name="T46" fmla="*/ 510 w 511"/>
                  <a:gd name="T47" fmla="*/ 141 h 292"/>
                  <a:gd name="T48" fmla="*/ 508 w 511"/>
                  <a:gd name="T49" fmla="*/ 136 h 292"/>
                  <a:gd name="T50" fmla="*/ 505 w 511"/>
                  <a:gd name="T51" fmla="*/ 132 h 292"/>
                  <a:gd name="T52" fmla="*/ 500 w 511"/>
                  <a:gd name="T53" fmla="*/ 129 h 292"/>
                  <a:gd name="T54" fmla="*/ 267 w 511"/>
                  <a:gd name="T55" fmla="*/ 2 h 292"/>
                  <a:gd name="T56" fmla="*/ 267 w 511"/>
                  <a:gd name="T57" fmla="*/ 2 h 292"/>
                  <a:gd name="T58" fmla="*/ 261 w 511"/>
                  <a:gd name="T59" fmla="*/ 0 h 292"/>
                  <a:gd name="T60" fmla="*/ 256 w 511"/>
                  <a:gd name="T61" fmla="*/ 0 h 292"/>
                  <a:gd name="T62" fmla="*/ 250 w 511"/>
                  <a:gd name="T63" fmla="*/ 0 h 292"/>
                  <a:gd name="T64" fmla="*/ 245 w 511"/>
                  <a:gd name="T65" fmla="*/ 2 h 292"/>
                  <a:gd name="T66" fmla="*/ 245 w 511"/>
                  <a:gd name="T67" fmla="*/ 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1" h="292">
                    <a:moveTo>
                      <a:pt x="245" y="2"/>
                    </a:moveTo>
                    <a:lnTo>
                      <a:pt x="10" y="129"/>
                    </a:lnTo>
                    <a:lnTo>
                      <a:pt x="10" y="129"/>
                    </a:lnTo>
                    <a:lnTo>
                      <a:pt x="6" y="132"/>
                    </a:lnTo>
                    <a:lnTo>
                      <a:pt x="2" y="136"/>
                    </a:lnTo>
                    <a:lnTo>
                      <a:pt x="0" y="141"/>
                    </a:lnTo>
                    <a:lnTo>
                      <a:pt x="0" y="146"/>
                    </a:lnTo>
                    <a:lnTo>
                      <a:pt x="0" y="151"/>
                    </a:lnTo>
                    <a:lnTo>
                      <a:pt x="2" y="155"/>
                    </a:lnTo>
                    <a:lnTo>
                      <a:pt x="6" y="159"/>
                    </a:lnTo>
                    <a:lnTo>
                      <a:pt x="10" y="163"/>
                    </a:lnTo>
                    <a:lnTo>
                      <a:pt x="245" y="289"/>
                    </a:lnTo>
                    <a:lnTo>
                      <a:pt x="245" y="289"/>
                    </a:lnTo>
                    <a:lnTo>
                      <a:pt x="250" y="291"/>
                    </a:lnTo>
                    <a:lnTo>
                      <a:pt x="256" y="292"/>
                    </a:lnTo>
                    <a:lnTo>
                      <a:pt x="261" y="291"/>
                    </a:lnTo>
                    <a:lnTo>
                      <a:pt x="267" y="289"/>
                    </a:lnTo>
                    <a:lnTo>
                      <a:pt x="500" y="163"/>
                    </a:lnTo>
                    <a:lnTo>
                      <a:pt x="500" y="163"/>
                    </a:lnTo>
                    <a:lnTo>
                      <a:pt x="505" y="159"/>
                    </a:lnTo>
                    <a:lnTo>
                      <a:pt x="508" y="155"/>
                    </a:lnTo>
                    <a:lnTo>
                      <a:pt x="510" y="151"/>
                    </a:lnTo>
                    <a:lnTo>
                      <a:pt x="511" y="146"/>
                    </a:lnTo>
                    <a:lnTo>
                      <a:pt x="510" y="141"/>
                    </a:lnTo>
                    <a:lnTo>
                      <a:pt x="508" y="136"/>
                    </a:lnTo>
                    <a:lnTo>
                      <a:pt x="505" y="132"/>
                    </a:lnTo>
                    <a:lnTo>
                      <a:pt x="500" y="129"/>
                    </a:lnTo>
                    <a:lnTo>
                      <a:pt x="267" y="2"/>
                    </a:lnTo>
                    <a:lnTo>
                      <a:pt x="267" y="2"/>
                    </a:lnTo>
                    <a:lnTo>
                      <a:pt x="261" y="0"/>
                    </a:lnTo>
                    <a:lnTo>
                      <a:pt x="256" y="0"/>
                    </a:lnTo>
                    <a:lnTo>
                      <a:pt x="250" y="0"/>
                    </a:lnTo>
                    <a:lnTo>
                      <a:pt x="245" y="2"/>
                    </a:lnTo>
                    <a:lnTo>
                      <a:pt x="245" y="2"/>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2" name="Freeform 9"/>
              <p:cNvSpPr/>
              <p:nvPr/>
            </p:nvSpPr>
            <p:spPr bwMode="auto">
              <a:xfrm>
                <a:off x="2847975" y="6505575"/>
                <a:ext cx="811213" cy="295275"/>
              </a:xfrm>
              <a:custGeom>
                <a:avLst/>
                <a:gdLst>
                  <a:gd name="T0" fmla="*/ 51 w 511"/>
                  <a:gd name="T1" fmla="*/ 0 h 186"/>
                  <a:gd name="T2" fmla="*/ 10 w 511"/>
                  <a:gd name="T3" fmla="*/ 22 h 186"/>
                  <a:gd name="T4" fmla="*/ 10 w 511"/>
                  <a:gd name="T5" fmla="*/ 22 h 186"/>
                  <a:gd name="T6" fmla="*/ 6 w 511"/>
                  <a:gd name="T7" fmla="*/ 25 h 186"/>
                  <a:gd name="T8" fmla="*/ 2 w 511"/>
                  <a:gd name="T9" fmla="*/ 30 h 186"/>
                  <a:gd name="T10" fmla="*/ 0 w 511"/>
                  <a:gd name="T11" fmla="*/ 34 h 186"/>
                  <a:gd name="T12" fmla="*/ 0 w 511"/>
                  <a:gd name="T13" fmla="*/ 39 h 186"/>
                  <a:gd name="T14" fmla="*/ 0 w 511"/>
                  <a:gd name="T15" fmla="*/ 44 h 186"/>
                  <a:gd name="T16" fmla="*/ 2 w 511"/>
                  <a:gd name="T17" fmla="*/ 49 h 186"/>
                  <a:gd name="T18" fmla="*/ 6 w 511"/>
                  <a:gd name="T19" fmla="*/ 53 h 186"/>
                  <a:gd name="T20" fmla="*/ 10 w 511"/>
                  <a:gd name="T21" fmla="*/ 56 h 186"/>
                  <a:gd name="T22" fmla="*/ 245 w 511"/>
                  <a:gd name="T23" fmla="*/ 183 h 186"/>
                  <a:gd name="T24" fmla="*/ 245 w 511"/>
                  <a:gd name="T25" fmla="*/ 183 h 186"/>
                  <a:gd name="T26" fmla="*/ 250 w 511"/>
                  <a:gd name="T27" fmla="*/ 185 h 186"/>
                  <a:gd name="T28" fmla="*/ 256 w 511"/>
                  <a:gd name="T29" fmla="*/ 186 h 186"/>
                  <a:gd name="T30" fmla="*/ 261 w 511"/>
                  <a:gd name="T31" fmla="*/ 185 h 186"/>
                  <a:gd name="T32" fmla="*/ 267 w 511"/>
                  <a:gd name="T33" fmla="*/ 183 h 186"/>
                  <a:gd name="T34" fmla="*/ 500 w 511"/>
                  <a:gd name="T35" fmla="*/ 56 h 186"/>
                  <a:gd name="T36" fmla="*/ 500 w 511"/>
                  <a:gd name="T37" fmla="*/ 56 h 186"/>
                  <a:gd name="T38" fmla="*/ 505 w 511"/>
                  <a:gd name="T39" fmla="*/ 53 h 186"/>
                  <a:gd name="T40" fmla="*/ 508 w 511"/>
                  <a:gd name="T41" fmla="*/ 49 h 186"/>
                  <a:gd name="T42" fmla="*/ 510 w 511"/>
                  <a:gd name="T43" fmla="*/ 44 h 186"/>
                  <a:gd name="T44" fmla="*/ 511 w 511"/>
                  <a:gd name="T45" fmla="*/ 39 h 186"/>
                  <a:gd name="T46" fmla="*/ 510 w 511"/>
                  <a:gd name="T47" fmla="*/ 34 h 186"/>
                  <a:gd name="T48" fmla="*/ 508 w 511"/>
                  <a:gd name="T49" fmla="*/ 30 h 186"/>
                  <a:gd name="T50" fmla="*/ 505 w 511"/>
                  <a:gd name="T51" fmla="*/ 25 h 186"/>
                  <a:gd name="T52" fmla="*/ 500 w 511"/>
                  <a:gd name="T53" fmla="*/ 22 h 186"/>
                  <a:gd name="T54" fmla="*/ 459 w 511"/>
                  <a:gd name="T5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6">
                    <a:moveTo>
                      <a:pt x="51" y="0"/>
                    </a:moveTo>
                    <a:lnTo>
                      <a:pt x="10" y="22"/>
                    </a:lnTo>
                    <a:lnTo>
                      <a:pt x="10" y="22"/>
                    </a:lnTo>
                    <a:lnTo>
                      <a:pt x="6" y="25"/>
                    </a:lnTo>
                    <a:lnTo>
                      <a:pt x="2" y="30"/>
                    </a:lnTo>
                    <a:lnTo>
                      <a:pt x="0" y="34"/>
                    </a:lnTo>
                    <a:lnTo>
                      <a:pt x="0" y="39"/>
                    </a:lnTo>
                    <a:lnTo>
                      <a:pt x="0" y="44"/>
                    </a:lnTo>
                    <a:lnTo>
                      <a:pt x="2" y="49"/>
                    </a:lnTo>
                    <a:lnTo>
                      <a:pt x="6" y="53"/>
                    </a:lnTo>
                    <a:lnTo>
                      <a:pt x="10" y="56"/>
                    </a:lnTo>
                    <a:lnTo>
                      <a:pt x="245" y="183"/>
                    </a:lnTo>
                    <a:lnTo>
                      <a:pt x="245" y="183"/>
                    </a:lnTo>
                    <a:lnTo>
                      <a:pt x="250" y="185"/>
                    </a:lnTo>
                    <a:lnTo>
                      <a:pt x="256" y="186"/>
                    </a:lnTo>
                    <a:lnTo>
                      <a:pt x="261" y="185"/>
                    </a:lnTo>
                    <a:lnTo>
                      <a:pt x="267" y="183"/>
                    </a:lnTo>
                    <a:lnTo>
                      <a:pt x="500" y="56"/>
                    </a:lnTo>
                    <a:lnTo>
                      <a:pt x="500" y="56"/>
                    </a:lnTo>
                    <a:lnTo>
                      <a:pt x="505" y="53"/>
                    </a:lnTo>
                    <a:lnTo>
                      <a:pt x="508" y="49"/>
                    </a:lnTo>
                    <a:lnTo>
                      <a:pt x="510" y="44"/>
                    </a:lnTo>
                    <a:lnTo>
                      <a:pt x="511" y="39"/>
                    </a:lnTo>
                    <a:lnTo>
                      <a:pt x="510" y="34"/>
                    </a:lnTo>
                    <a:lnTo>
                      <a:pt x="508" y="30"/>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3" name="Freeform 10"/>
              <p:cNvSpPr/>
              <p:nvPr/>
            </p:nvSpPr>
            <p:spPr bwMode="auto">
              <a:xfrm>
                <a:off x="2847975" y="6692900"/>
                <a:ext cx="811213" cy="293688"/>
              </a:xfrm>
              <a:custGeom>
                <a:avLst/>
                <a:gdLst>
                  <a:gd name="T0" fmla="*/ 51 w 511"/>
                  <a:gd name="T1" fmla="*/ 0 h 185"/>
                  <a:gd name="T2" fmla="*/ 10 w 511"/>
                  <a:gd name="T3" fmla="*/ 22 h 185"/>
                  <a:gd name="T4" fmla="*/ 10 w 511"/>
                  <a:gd name="T5" fmla="*/ 22 h 185"/>
                  <a:gd name="T6" fmla="*/ 6 w 511"/>
                  <a:gd name="T7" fmla="*/ 25 h 185"/>
                  <a:gd name="T8" fmla="*/ 2 w 511"/>
                  <a:gd name="T9" fmla="*/ 29 h 185"/>
                  <a:gd name="T10" fmla="*/ 0 w 511"/>
                  <a:gd name="T11" fmla="*/ 34 h 185"/>
                  <a:gd name="T12" fmla="*/ 0 w 511"/>
                  <a:gd name="T13" fmla="*/ 39 h 185"/>
                  <a:gd name="T14" fmla="*/ 0 w 511"/>
                  <a:gd name="T15" fmla="*/ 44 h 185"/>
                  <a:gd name="T16" fmla="*/ 2 w 511"/>
                  <a:gd name="T17" fmla="*/ 48 h 185"/>
                  <a:gd name="T18" fmla="*/ 6 w 511"/>
                  <a:gd name="T19" fmla="*/ 52 h 185"/>
                  <a:gd name="T20" fmla="*/ 10 w 511"/>
                  <a:gd name="T21" fmla="*/ 56 h 185"/>
                  <a:gd name="T22" fmla="*/ 245 w 511"/>
                  <a:gd name="T23" fmla="*/ 182 h 185"/>
                  <a:gd name="T24" fmla="*/ 245 w 511"/>
                  <a:gd name="T25" fmla="*/ 182 h 185"/>
                  <a:gd name="T26" fmla="*/ 250 w 511"/>
                  <a:gd name="T27" fmla="*/ 184 h 185"/>
                  <a:gd name="T28" fmla="*/ 256 w 511"/>
                  <a:gd name="T29" fmla="*/ 185 h 185"/>
                  <a:gd name="T30" fmla="*/ 261 w 511"/>
                  <a:gd name="T31" fmla="*/ 184 h 185"/>
                  <a:gd name="T32" fmla="*/ 267 w 511"/>
                  <a:gd name="T33" fmla="*/ 182 h 185"/>
                  <a:gd name="T34" fmla="*/ 500 w 511"/>
                  <a:gd name="T35" fmla="*/ 56 h 185"/>
                  <a:gd name="T36" fmla="*/ 500 w 511"/>
                  <a:gd name="T37" fmla="*/ 56 h 185"/>
                  <a:gd name="T38" fmla="*/ 505 w 511"/>
                  <a:gd name="T39" fmla="*/ 52 h 185"/>
                  <a:gd name="T40" fmla="*/ 508 w 511"/>
                  <a:gd name="T41" fmla="*/ 48 h 185"/>
                  <a:gd name="T42" fmla="*/ 510 w 511"/>
                  <a:gd name="T43" fmla="*/ 44 h 185"/>
                  <a:gd name="T44" fmla="*/ 511 w 511"/>
                  <a:gd name="T45" fmla="*/ 39 h 185"/>
                  <a:gd name="T46" fmla="*/ 510 w 511"/>
                  <a:gd name="T47" fmla="*/ 34 h 185"/>
                  <a:gd name="T48" fmla="*/ 508 w 511"/>
                  <a:gd name="T49" fmla="*/ 29 h 185"/>
                  <a:gd name="T50" fmla="*/ 505 w 511"/>
                  <a:gd name="T51" fmla="*/ 25 h 185"/>
                  <a:gd name="T52" fmla="*/ 500 w 511"/>
                  <a:gd name="T53" fmla="*/ 22 h 185"/>
                  <a:gd name="T54" fmla="*/ 459 w 511"/>
                  <a:gd name="T5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5">
                    <a:moveTo>
                      <a:pt x="51" y="0"/>
                    </a:moveTo>
                    <a:lnTo>
                      <a:pt x="10" y="22"/>
                    </a:lnTo>
                    <a:lnTo>
                      <a:pt x="10" y="22"/>
                    </a:lnTo>
                    <a:lnTo>
                      <a:pt x="6" y="25"/>
                    </a:lnTo>
                    <a:lnTo>
                      <a:pt x="2" y="29"/>
                    </a:lnTo>
                    <a:lnTo>
                      <a:pt x="0" y="34"/>
                    </a:lnTo>
                    <a:lnTo>
                      <a:pt x="0" y="39"/>
                    </a:lnTo>
                    <a:lnTo>
                      <a:pt x="0" y="44"/>
                    </a:lnTo>
                    <a:lnTo>
                      <a:pt x="2" y="48"/>
                    </a:lnTo>
                    <a:lnTo>
                      <a:pt x="6" y="52"/>
                    </a:lnTo>
                    <a:lnTo>
                      <a:pt x="10" y="56"/>
                    </a:lnTo>
                    <a:lnTo>
                      <a:pt x="245" y="182"/>
                    </a:lnTo>
                    <a:lnTo>
                      <a:pt x="245" y="182"/>
                    </a:lnTo>
                    <a:lnTo>
                      <a:pt x="250" y="184"/>
                    </a:lnTo>
                    <a:lnTo>
                      <a:pt x="256" y="185"/>
                    </a:lnTo>
                    <a:lnTo>
                      <a:pt x="261" y="184"/>
                    </a:lnTo>
                    <a:lnTo>
                      <a:pt x="267" y="182"/>
                    </a:lnTo>
                    <a:lnTo>
                      <a:pt x="500" y="56"/>
                    </a:lnTo>
                    <a:lnTo>
                      <a:pt x="500" y="56"/>
                    </a:lnTo>
                    <a:lnTo>
                      <a:pt x="505" y="52"/>
                    </a:lnTo>
                    <a:lnTo>
                      <a:pt x="508" y="48"/>
                    </a:lnTo>
                    <a:lnTo>
                      <a:pt x="510" y="44"/>
                    </a:lnTo>
                    <a:lnTo>
                      <a:pt x="511" y="39"/>
                    </a:lnTo>
                    <a:lnTo>
                      <a:pt x="510" y="34"/>
                    </a:lnTo>
                    <a:lnTo>
                      <a:pt x="508" y="29"/>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64" name="组合 63"/>
          <p:cNvGrpSpPr/>
          <p:nvPr/>
        </p:nvGrpSpPr>
        <p:grpSpPr>
          <a:xfrm>
            <a:off x="5272447" y="3545368"/>
            <a:ext cx="1698332" cy="1698332"/>
            <a:chOff x="3935044" y="2945794"/>
            <a:chExt cx="1273915" cy="1273915"/>
          </a:xfrm>
          <a:solidFill>
            <a:srgbClr val="3B3838"/>
          </a:solidFill>
        </p:grpSpPr>
        <p:sp>
          <p:nvSpPr>
            <p:cNvPr id="65" name="Freeform 6"/>
            <p:cNvSpPr/>
            <p:nvPr/>
          </p:nvSpPr>
          <p:spPr bwMode="auto">
            <a:xfrm rot="8100000">
              <a:off x="3935044" y="2945794"/>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grp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66" name="组合 65"/>
            <p:cNvGrpSpPr/>
            <p:nvPr/>
          </p:nvGrpSpPr>
          <p:grpSpPr>
            <a:xfrm>
              <a:off x="4470441" y="3399268"/>
              <a:ext cx="203120" cy="293454"/>
              <a:chOff x="6689725" y="4826000"/>
              <a:chExt cx="588963" cy="850901"/>
            </a:xfrm>
            <a:grpFill/>
          </p:grpSpPr>
          <p:sp>
            <p:nvSpPr>
              <p:cNvPr id="67" name="Freeform 5"/>
              <p:cNvSpPr/>
              <p:nvPr/>
            </p:nvSpPr>
            <p:spPr bwMode="auto">
              <a:xfrm>
                <a:off x="6689725" y="4826000"/>
                <a:ext cx="588963" cy="706438"/>
              </a:xfrm>
              <a:custGeom>
                <a:avLst/>
                <a:gdLst>
                  <a:gd name="T0" fmla="*/ 101 w 371"/>
                  <a:gd name="T1" fmla="*/ 410 h 445"/>
                  <a:gd name="T2" fmla="*/ 101 w 371"/>
                  <a:gd name="T3" fmla="*/ 351 h 445"/>
                  <a:gd name="T4" fmla="*/ 80 w 371"/>
                  <a:gd name="T5" fmla="*/ 338 h 445"/>
                  <a:gd name="T6" fmla="*/ 60 w 371"/>
                  <a:gd name="T7" fmla="*/ 322 h 445"/>
                  <a:gd name="T8" fmla="*/ 43 w 371"/>
                  <a:gd name="T9" fmla="*/ 304 h 445"/>
                  <a:gd name="T10" fmla="*/ 28 w 371"/>
                  <a:gd name="T11" fmla="*/ 284 h 445"/>
                  <a:gd name="T12" fmla="*/ 16 w 371"/>
                  <a:gd name="T13" fmla="*/ 262 h 445"/>
                  <a:gd name="T14" fmla="*/ 7 w 371"/>
                  <a:gd name="T15" fmla="*/ 238 h 445"/>
                  <a:gd name="T16" fmla="*/ 2 w 371"/>
                  <a:gd name="T17" fmla="*/ 212 h 445"/>
                  <a:gd name="T18" fmla="*/ 0 w 371"/>
                  <a:gd name="T19" fmla="*/ 185 h 445"/>
                  <a:gd name="T20" fmla="*/ 1 w 371"/>
                  <a:gd name="T21" fmla="*/ 166 h 445"/>
                  <a:gd name="T22" fmla="*/ 8 w 371"/>
                  <a:gd name="T23" fmla="*/ 130 h 445"/>
                  <a:gd name="T24" fmla="*/ 22 w 371"/>
                  <a:gd name="T25" fmla="*/ 97 h 445"/>
                  <a:gd name="T26" fmla="*/ 42 w 371"/>
                  <a:gd name="T27" fmla="*/ 67 h 445"/>
                  <a:gd name="T28" fmla="*/ 67 w 371"/>
                  <a:gd name="T29" fmla="*/ 42 h 445"/>
                  <a:gd name="T30" fmla="*/ 97 w 371"/>
                  <a:gd name="T31" fmla="*/ 22 h 445"/>
                  <a:gd name="T32" fmla="*/ 130 w 371"/>
                  <a:gd name="T33" fmla="*/ 8 h 445"/>
                  <a:gd name="T34" fmla="*/ 166 w 371"/>
                  <a:gd name="T35" fmla="*/ 1 h 445"/>
                  <a:gd name="T36" fmla="*/ 186 w 371"/>
                  <a:gd name="T37" fmla="*/ 0 h 445"/>
                  <a:gd name="T38" fmla="*/ 224 w 371"/>
                  <a:gd name="T39" fmla="*/ 4 h 445"/>
                  <a:gd name="T40" fmla="*/ 258 w 371"/>
                  <a:gd name="T41" fmla="*/ 14 h 445"/>
                  <a:gd name="T42" fmla="*/ 290 w 371"/>
                  <a:gd name="T43" fmla="*/ 32 h 445"/>
                  <a:gd name="T44" fmla="*/ 317 w 371"/>
                  <a:gd name="T45" fmla="*/ 54 h 445"/>
                  <a:gd name="T46" fmla="*/ 340 w 371"/>
                  <a:gd name="T47" fmla="*/ 82 h 445"/>
                  <a:gd name="T48" fmla="*/ 357 w 371"/>
                  <a:gd name="T49" fmla="*/ 113 h 445"/>
                  <a:gd name="T50" fmla="*/ 368 w 371"/>
                  <a:gd name="T51" fmla="*/ 148 h 445"/>
                  <a:gd name="T52" fmla="*/ 371 w 371"/>
                  <a:gd name="T53" fmla="*/ 185 h 445"/>
                  <a:gd name="T54" fmla="*/ 371 w 371"/>
                  <a:gd name="T55" fmla="*/ 199 h 445"/>
                  <a:gd name="T56" fmla="*/ 367 w 371"/>
                  <a:gd name="T57" fmla="*/ 225 h 445"/>
                  <a:gd name="T58" fmla="*/ 360 w 371"/>
                  <a:gd name="T59" fmla="*/ 250 h 445"/>
                  <a:gd name="T60" fmla="*/ 349 w 371"/>
                  <a:gd name="T61" fmla="*/ 274 h 445"/>
                  <a:gd name="T62" fmla="*/ 336 w 371"/>
                  <a:gd name="T63" fmla="*/ 295 h 445"/>
                  <a:gd name="T64" fmla="*/ 320 w 371"/>
                  <a:gd name="T65" fmla="*/ 314 h 445"/>
                  <a:gd name="T66" fmla="*/ 301 w 371"/>
                  <a:gd name="T67" fmla="*/ 331 h 445"/>
                  <a:gd name="T68" fmla="*/ 280 w 371"/>
                  <a:gd name="T69" fmla="*/ 346 h 445"/>
                  <a:gd name="T70" fmla="*/ 269 w 371"/>
                  <a:gd name="T71" fmla="*/ 39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1" h="445">
                    <a:moveTo>
                      <a:pt x="260" y="445"/>
                    </a:moveTo>
                    <a:lnTo>
                      <a:pt x="101" y="410"/>
                    </a:lnTo>
                    <a:lnTo>
                      <a:pt x="101" y="351"/>
                    </a:lnTo>
                    <a:lnTo>
                      <a:pt x="101" y="351"/>
                    </a:lnTo>
                    <a:lnTo>
                      <a:pt x="90" y="345"/>
                    </a:lnTo>
                    <a:lnTo>
                      <a:pt x="80" y="338"/>
                    </a:lnTo>
                    <a:lnTo>
                      <a:pt x="70" y="331"/>
                    </a:lnTo>
                    <a:lnTo>
                      <a:pt x="60" y="322"/>
                    </a:lnTo>
                    <a:lnTo>
                      <a:pt x="51" y="314"/>
                    </a:lnTo>
                    <a:lnTo>
                      <a:pt x="43" y="304"/>
                    </a:lnTo>
                    <a:lnTo>
                      <a:pt x="35" y="294"/>
                    </a:lnTo>
                    <a:lnTo>
                      <a:pt x="28" y="284"/>
                    </a:lnTo>
                    <a:lnTo>
                      <a:pt x="22" y="273"/>
                    </a:lnTo>
                    <a:lnTo>
                      <a:pt x="16" y="262"/>
                    </a:lnTo>
                    <a:lnTo>
                      <a:pt x="11" y="250"/>
                    </a:lnTo>
                    <a:lnTo>
                      <a:pt x="7" y="238"/>
                    </a:lnTo>
                    <a:lnTo>
                      <a:pt x="4" y="224"/>
                    </a:lnTo>
                    <a:lnTo>
                      <a:pt x="2" y="212"/>
                    </a:lnTo>
                    <a:lnTo>
                      <a:pt x="1" y="198"/>
                    </a:lnTo>
                    <a:lnTo>
                      <a:pt x="0" y="185"/>
                    </a:lnTo>
                    <a:lnTo>
                      <a:pt x="0" y="185"/>
                    </a:lnTo>
                    <a:lnTo>
                      <a:pt x="1" y="166"/>
                    </a:lnTo>
                    <a:lnTo>
                      <a:pt x="4" y="148"/>
                    </a:lnTo>
                    <a:lnTo>
                      <a:pt x="8" y="130"/>
                    </a:lnTo>
                    <a:lnTo>
                      <a:pt x="15" y="113"/>
                    </a:lnTo>
                    <a:lnTo>
                      <a:pt x="22" y="97"/>
                    </a:lnTo>
                    <a:lnTo>
                      <a:pt x="32" y="82"/>
                    </a:lnTo>
                    <a:lnTo>
                      <a:pt x="42" y="67"/>
                    </a:lnTo>
                    <a:lnTo>
                      <a:pt x="54" y="54"/>
                    </a:lnTo>
                    <a:lnTo>
                      <a:pt x="67" y="42"/>
                    </a:lnTo>
                    <a:lnTo>
                      <a:pt x="82" y="32"/>
                    </a:lnTo>
                    <a:lnTo>
                      <a:pt x="97" y="22"/>
                    </a:lnTo>
                    <a:lnTo>
                      <a:pt x="113" y="14"/>
                    </a:lnTo>
                    <a:lnTo>
                      <a:pt x="130" y="8"/>
                    </a:lnTo>
                    <a:lnTo>
                      <a:pt x="148" y="4"/>
                    </a:lnTo>
                    <a:lnTo>
                      <a:pt x="166" y="1"/>
                    </a:lnTo>
                    <a:lnTo>
                      <a:pt x="186" y="0"/>
                    </a:lnTo>
                    <a:lnTo>
                      <a:pt x="186" y="0"/>
                    </a:lnTo>
                    <a:lnTo>
                      <a:pt x="205" y="1"/>
                    </a:lnTo>
                    <a:lnTo>
                      <a:pt x="224" y="4"/>
                    </a:lnTo>
                    <a:lnTo>
                      <a:pt x="241" y="8"/>
                    </a:lnTo>
                    <a:lnTo>
                      <a:pt x="258" y="14"/>
                    </a:lnTo>
                    <a:lnTo>
                      <a:pt x="274" y="22"/>
                    </a:lnTo>
                    <a:lnTo>
                      <a:pt x="290" y="32"/>
                    </a:lnTo>
                    <a:lnTo>
                      <a:pt x="304" y="42"/>
                    </a:lnTo>
                    <a:lnTo>
                      <a:pt x="317" y="54"/>
                    </a:lnTo>
                    <a:lnTo>
                      <a:pt x="329" y="67"/>
                    </a:lnTo>
                    <a:lnTo>
                      <a:pt x="340" y="82"/>
                    </a:lnTo>
                    <a:lnTo>
                      <a:pt x="349" y="97"/>
                    </a:lnTo>
                    <a:lnTo>
                      <a:pt x="357" y="113"/>
                    </a:lnTo>
                    <a:lnTo>
                      <a:pt x="363" y="130"/>
                    </a:lnTo>
                    <a:lnTo>
                      <a:pt x="368" y="148"/>
                    </a:lnTo>
                    <a:lnTo>
                      <a:pt x="370" y="166"/>
                    </a:lnTo>
                    <a:lnTo>
                      <a:pt x="371" y="185"/>
                    </a:lnTo>
                    <a:lnTo>
                      <a:pt x="371" y="185"/>
                    </a:lnTo>
                    <a:lnTo>
                      <a:pt x="371" y="199"/>
                    </a:lnTo>
                    <a:lnTo>
                      <a:pt x="369" y="212"/>
                    </a:lnTo>
                    <a:lnTo>
                      <a:pt x="367" y="225"/>
                    </a:lnTo>
                    <a:lnTo>
                      <a:pt x="364" y="238"/>
                    </a:lnTo>
                    <a:lnTo>
                      <a:pt x="360" y="250"/>
                    </a:lnTo>
                    <a:lnTo>
                      <a:pt x="355" y="262"/>
                    </a:lnTo>
                    <a:lnTo>
                      <a:pt x="349" y="274"/>
                    </a:lnTo>
                    <a:lnTo>
                      <a:pt x="343" y="285"/>
                    </a:lnTo>
                    <a:lnTo>
                      <a:pt x="336" y="295"/>
                    </a:lnTo>
                    <a:lnTo>
                      <a:pt x="328" y="305"/>
                    </a:lnTo>
                    <a:lnTo>
                      <a:pt x="320" y="314"/>
                    </a:lnTo>
                    <a:lnTo>
                      <a:pt x="311" y="323"/>
                    </a:lnTo>
                    <a:lnTo>
                      <a:pt x="301" y="331"/>
                    </a:lnTo>
                    <a:lnTo>
                      <a:pt x="291" y="339"/>
                    </a:lnTo>
                    <a:lnTo>
                      <a:pt x="280" y="346"/>
                    </a:lnTo>
                    <a:lnTo>
                      <a:pt x="269" y="352"/>
                    </a:lnTo>
                    <a:lnTo>
                      <a:pt x="269" y="394"/>
                    </a:lnTo>
                    <a:lnTo>
                      <a:pt x="176" y="371"/>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8" name="Line 6"/>
              <p:cNvSpPr>
                <a:spLocks noChangeShapeType="1"/>
              </p:cNvSpPr>
              <p:nvPr/>
            </p:nvSpPr>
            <p:spPr bwMode="auto">
              <a:xfrm flipH="1" flipV="1">
                <a:off x="6850063" y="5551488"/>
                <a:ext cx="252413" cy="55563"/>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9" name="Line 7"/>
              <p:cNvSpPr>
                <a:spLocks noChangeShapeType="1"/>
              </p:cNvSpPr>
              <p:nvPr/>
            </p:nvSpPr>
            <p:spPr bwMode="auto">
              <a:xfrm flipH="1" flipV="1">
                <a:off x="6870700" y="5630863"/>
                <a:ext cx="211138" cy="46038"/>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70" name="组合 69"/>
          <p:cNvGrpSpPr/>
          <p:nvPr/>
        </p:nvGrpSpPr>
        <p:grpSpPr>
          <a:xfrm>
            <a:off x="8055812" y="4394534"/>
            <a:ext cx="672725" cy="672725"/>
            <a:chOff x="5533156" y="2710411"/>
            <a:chExt cx="303402" cy="303402"/>
          </a:xfrm>
          <a:solidFill>
            <a:schemeClr val="bg1"/>
          </a:solidFill>
        </p:grpSpPr>
        <p:sp>
          <p:nvSpPr>
            <p:cNvPr id="71" name="椭圆 70"/>
            <p:cNvSpPr/>
            <p:nvPr/>
          </p:nvSpPr>
          <p:spPr>
            <a:xfrm>
              <a:off x="5533156" y="2710411"/>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72" name="组合 71"/>
            <p:cNvGrpSpPr/>
            <p:nvPr/>
          </p:nvGrpSpPr>
          <p:grpSpPr>
            <a:xfrm>
              <a:off x="5632494" y="2786461"/>
              <a:ext cx="104727" cy="151304"/>
              <a:chOff x="6689725" y="4826000"/>
              <a:chExt cx="588963" cy="850901"/>
            </a:xfrm>
            <a:grpFill/>
          </p:grpSpPr>
          <p:sp>
            <p:nvSpPr>
              <p:cNvPr id="73" name="Freeform 5"/>
              <p:cNvSpPr/>
              <p:nvPr/>
            </p:nvSpPr>
            <p:spPr bwMode="auto">
              <a:xfrm>
                <a:off x="6689725" y="4826000"/>
                <a:ext cx="588963" cy="706438"/>
              </a:xfrm>
              <a:custGeom>
                <a:avLst/>
                <a:gdLst>
                  <a:gd name="T0" fmla="*/ 101 w 371"/>
                  <a:gd name="T1" fmla="*/ 410 h 445"/>
                  <a:gd name="T2" fmla="*/ 101 w 371"/>
                  <a:gd name="T3" fmla="*/ 351 h 445"/>
                  <a:gd name="T4" fmla="*/ 80 w 371"/>
                  <a:gd name="T5" fmla="*/ 338 h 445"/>
                  <a:gd name="T6" fmla="*/ 60 w 371"/>
                  <a:gd name="T7" fmla="*/ 322 h 445"/>
                  <a:gd name="T8" fmla="*/ 43 w 371"/>
                  <a:gd name="T9" fmla="*/ 304 h 445"/>
                  <a:gd name="T10" fmla="*/ 28 w 371"/>
                  <a:gd name="T11" fmla="*/ 284 h 445"/>
                  <a:gd name="T12" fmla="*/ 16 w 371"/>
                  <a:gd name="T13" fmla="*/ 262 h 445"/>
                  <a:gd name="T14" fmla="*/ 7 w 371"/>
                  <a:gd name="T15" fmla="*/ 238 h 445"/>
                  <a:gd name="T16" fmla="*/ 2 w 371"/>
                  <a:gd name="T17" fmla="*/ 212 h 445"/>
                  <a:gd name="T18" fmla="*/ 0 w 371"/>
                  <a:gd name="T19" fmla="*/ 185 h 445"/>
                  <a:gd name="T20" fmla="*/ 1 w 371"/>
                  <a:gd name="T21" fmla="*/ 166 h 445"/>
                  <a:gd name="T22" fmla="*/ 8 w 371"/>
                  <a:gd name="T23" fmla="*/ 130 h 445"/>
                  <a:gd name="T24" fmla="*/ 22 w 371"/>
                  <a:gd name="T25" fmla="*/ 97 h 445"/>
                  <a:gd name="T26" fmla="*/ 42 w 371"/>
                  <a:gd name="T27" fmla="*/ 67 h 445"/>
                  <a:gd name="T28" fmla="*/ 67 w 371"/>
                  <a:gd name="T29" fmla="*/ 42 h 445"/>
                  <a:gd name="T30" fmla="*/ 97 w 371"/>
                  <a:gd name="T31" fmla="*/ 22 h 445"/>
                  <a:gd name="T32" fmla="*/ 130 w 371"/>
                  <a:gd name="T33" fmla="*/ 8 h 445"/>
                  <a:gd name="T34" fmla="*/ 166 w 371"/>
                  <a:gd name="T35" fmla="*/ 1 h 445"/>
                  <a:gd name="T36" fmla="*/ 186 w 371"/>
                  <a:gd name="T37" fmla="*/ 0 h 445"/>
                  <a:gd name="T38" fmla="*/ 224 w 371"/>
                  <a:gd name="T39" fmla="*/ 4 h 445"/>
                  <a:gd name="T40" fmla="*/ 258 w 371"/>
                  <a:gd name="T41" fmla="*/ 14 h 445"/>
                  <a:gd name="T42" fmla="*/ 290 w 371"/>
                  <a:gd name="T43" fmla="*/ 32 h 445"/>
                  <a:gd name="T44" fmla="*/ 317 w 371"/>
                  <a:gd name="T45" fmla="*/ 54 h 445"/>
                  <a:gd name="T46" fmla="*/ 340 w 371"/>
                  <a:gd name="T47" fmla="*/ 82 h 445"/>
                  <a:gd name="T48" fmla="*/ 357 w 371"/>
                  <a:gd name="T49" fmla="*/ 113 h 445"/>
                  <a:gd name="T50" fmla="*/ 368 w 371"/>
                  <a:gd name="T51" fmla="*/ 148 h 445"/>
                  <a:gd name="T52" fmla="*/ 371 w 371"/>
                  <a:gd name="T53" fmla="*/ 185 h 445"/>
                  <a:gd name="T54" fmla="*/ 371 w 371"/>
                  <a:gd name="T55" fmla="*/ 199 h 445"/>
                  <a:gd name="T56" fmla="*/ 367 w 371"/>
                  <a:gd name="T57" fmla="*/ 225 h 445"/>
                  <a:gd name="T58" fmla="*/ 360 w 371"/>
                  <a:gd name="T59" fmla="*/ 250 h 445"/>
                  <a:gd name="T60" fmla="*/ 349 w 371"/>
                  <a:gd name="T61" fmla="*/ 274 h 445"/>
                  <a:gd name="T62" fmla="*/ 336 w 371"/>
                  <a:gd name="T63" fmla="*/ 295 h 445"/>
                  <a:gd name="T64" fmla="*/ 320 w 371"/>
                  <a:gd name="T65" fmla="*/ 314 h 445"/>
                  <a:gd name="T66" fmla="*/ 301 w 371"/>
                  <a:gd name="T67" fmla="*/ 331 h 445"/>
                  <a:gd name="T68" fmla="*/ 280 w 371"/>
                  <a:gd name="T69" fmla="*/ 346 h 445"/>
                  <a:gd name="T70" fmla="*/ 269 w 371"/>
                  <a:gd name="T71" fmla="*/ 39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1" h="445">
                    <a:moveTo>
                      <a:pt x="260" y="445"/>
                    </a:moveTo>
                    <a:lnTo>
                      <a:pt x="101" y="410"/>
                    </a:lnTo>
                    <a:lnTo>
                      <a:pt x="101" y="351"/>
                    </a:lnTo>
                    <a:lnTo>
                      <a:pt x="101" y="351"/>
                    </a:lnTo>
                    <a:lnTo>
                      <a:pt x="90" y="345"/>
                    </a:lnTo>
                    <a:lnTo>
                      <a:pt x="80" y="338"/>
                    </a:lnTo>
                    <a:lnTo>
                      <a:pt x="70" y="331"/>
                    </a:lnTo>
                    <a:lnTo>
                      <a:pt x="60" y="322"/>
                    </a:lnTo>
                    <a:lnTo>
                      <a:pt x="51" y="314"/>
                    </a:lnTo>
                    <a:lnTo>
                      <a:pt x="43" y="304"/>
                    </a:lnTo>
                    <a:lnTo>
                      <a:pt x="35" y="294"/>
                    </a:lnTo>
                    <a:lnTo>
                      <a:pt x="28" y="284"/>
                    </a:lnTo>
                    <a:lnTo>
                      <a:pt x="22" y="273"/>
                    </a:lnTo>
                    <a:lnTo>
                      <a:pt x="16" y="262"/>
                    </a:lnTo>
                    <a:lnTo>
                      <a:pt x="11" y="250"/>
                    </a:lnTo>
                    <a:lnTo>
                      <a:pt x="7" y="238"/>
                    </a:lnTo>
                    <a:lnTo>
                      <a:pt x="4" y="224"/>
                    </a:lnTo>
                    <a:lnTo>
                      <a:pt x="2" y="212"/>
                    </a:lnTo>
                    <a:lnTo>
                      <a:pt x="1" y="198"/>
                    </a:lnTo>
                    <a:lnTo>
                      <a:pt x="0" y="185"/>
                    </a:lnTo>
                    <a:lnTo>
                      <a:pt x="0" y="185"/>
                    </a:lnTo>
                    <a:lnTo>
                      <a:pt x="1" y="166"/>
                    </a:lnTo>
                    <a:lnTo>
                      <a:pt x="4" y="148"/>
                    </a:lnTo>
                    <a:lnTo>
                      <a:pt x="8" y="130"/>
                    </a:lnTo>
                    <a:lnTo>
                      <a:pt x="15" y="113"/>
                    </a:lnTo>
                    <a:lnTo>
                      <a:pt x="22" y="97"/>
                    </a:lnTo>
                    <a:lnTo>
                      <a:pt x="32" y="82"/>
                    </a:lnTo>
                    <a:lnTo>
                      <a:pt x="42" y="67"/>
                    </a:lnTo>
                    <a:lnTo>
                      <a:pt x="54" y="54"/>
                    </a:lnTo>
                    <a:lnTo>
                      <a:pt x="67" y="42"/>
                    </a:lnTo>
                    <a:lnTo>
                      <a:pt x="82" y="32"/>
                    </a:lnTo>
                    <a:lnTo>
                      <a:pt x="97" y="22"/>
                    </a:lnTo>
                    <a:lnTo>
                      <a:pt x="113" y="14"/>
                    </a:lnTo>
                    <a:lnTo>
                      <a:pt x="130" y="8"/>
                    </a:lnTo>
                    <a:lnTo>
                      <a:pt x="148" y="4"/>
                    </a:lnTo>
                    <a:lnTo>
                      <a:pt x="166" y="1"/>
                    </a:lnTo>
                    <a:lnTo>
                      <a:pt x="186" y="0"/>
                    </a:lnTo>
                    <a:lnTo>
                      <a:pt x="186" y="0"/>
                    </a:lnTo>
                    <a:lnTo>
                      <a:pt x="205" y="1"/>
                    </a:lnTo>
                    <a:lnTo>
                      <a:pt x="224" y="4"/>
                    </a:lnTo>
                    <a:lnTo>
                      <a:pt x="241" y="8"/>
                    </a:lnTo>
                    <a:lnTo>
                      <a:pt x="258" y="14"/>
                    </a:lnTo>
                    <a:lnTo>
                      <a:pt x="274" y="22"/>
                    </a:lnTo>
                    <a:lnTo>
                      <a:pt x="290" y="32"/>
                    </a:lnTo>
                    <a:lnTo>
                      <a:pt x="304" y="42"/>
                    </a:lnTo>
                    <a:lnTo>
                      <a:pt x="317" y="54"/>
                    </a:lnTo>
                    <a:lnTo>
                      <a:pt x="329" y="67"/>
                    </a:lnTo>
                    <a:lnTo>
                      <a:pt x="340" y="82"/>
                    </a:lnTo>
                    <a:lnTo>
                      <a:pt x="349" y="97"/>
                    </a:lnTo>
                    <a:lnTo>
                      <a:pt x="357" y="113"/>
                    </a:lnTo>
                    <a:lnTo>
                      <a:pt x="363" y="130"/>
                    </a:lnTo>
                    <a:lnTo>
                      <a:pt x="368" y="148"/>
                    </a:lnTo>
                    <a:lnTo>
                      <a:pt x="370" y="166"/>
                    </a:lnTo>
                    <a:lnTo>
                      <a:pt x="371" y="185"/>
                    </a:lnTo>
                    <a:lnTo>
                      <a:pt x="371" y="185"/>
                    </a:lnTo>
                    <a:lnTo>
                      <a:pt x="371" y="199"/>
                    </a:lnTo>
                    <a:lnTo>
                      <a:pt x="369" y="212"/>
                    </a:lnTo>
                    <a:lnTo>
                      <a:pt x="367" y="225"/>
                    </a:lnTo>
                    <a:lnTo>
                      <a:pt x="364" y="238"/>
                    </a:lnTo>
                    <a:lnTo>
                      <a:pt x="360" y="250"/>
                    </a:lnTo>
                    <a:lnTo>
                      <a:pt x="355" y="262"/>
                    </a:lnTo>
                    <a:lnTo>
                      <a:pt x="349" y="274"/>
                    </a:lnTo>
                    <a:lnTo>
                      <a:pt x="343" y="285"/>
                    </a:lnTo>
                    <a:lnTo>
                      <a:pt x="336" y="295"/>
                    </a:lnTo>
                    <a:lnTo>
                      <a:pt x="328" y="305"/>
                    </a:lnTo>
                    <a:lnTo>
                      <a:pt x="320" y="314"/>
                    </a:lnTo>
                    <a:lnTo>
                      <a:pt x="311" y="323"/>
                    </a:lnTo>
                    <a:lnTo>
                      <a:pt x="301" y="331"/>
                    </a:lnTo>
                    <a:lnTo>
                      <a:pt x="291" y="339"/>
                    </a:lnTo>
                    <a:lnTo>
                      <a:pt x="280" y="346"/>
                    </a:lnTo>
                    <a:lnTo>
                      <a:pt x="269" y="352"/>
                    </a:lnTo>
                    <a:lnTo>
                      <a:pt x="269" y="394"/>
                    </a:lnTo>
                    <a:lnTo>
                      <a:pt x="176" y="37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74" name="Line 6"/>
              <p:cNvSpPr>
                <a:spLocks noChangeShapeType="1"/>
              </p:cNvSpPr>
              <p:nvPr/>
            </p:nvSpPr>
            <p:spPr bwMode="auto">
              <a:xfrm flipH="1" flipV="1">
                <a:off x="6850063" y="5551488"/>
                <a:ext cx="252413" cy="55563"/>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75" name="Line 7"/>
              <p:cNvSpPr>
                <a:spLocks noChangeShapeType="1"/>
              </p:cNvSpPr>
              <p:nvPr/>
            </p:nvSpPr>
            <p:spPr bwMode="auto">
              <a:xfrm flipH="1" flipV="1">
                <a:off x="6870700" y="5630863"/>
                <a:ext cx="211138" cy="46038"/>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76" name="组合 75"/>
          <p:cNvGrpSpPr/>
          <p:nvPr/>
        </p:nvGrpSpPr>
        <p:grpSpPr>
          <a:xfrm>
            <a:off x="3469914" y="1299799"/>
            <a:ext cx="672725" cy="672725"/>
            <a:chOff x="2616863" y="1351983"/>
            <a:chExt cx="303402" cy="303402"/>
          </a:xfrm>
          <a:solidFill>
            <a:schemeClr val="bg1"/>
          </a:solidFill>
        </p:grpSpPr>
        <p:sp>
          <p:nvSpPr>
            <p:cNvPr id="77" name="椭圆 76"/>
            <p:cNvSpPr/>
            <p:nvPr/>
          </p:nvSpPr>
          <p:spPr>
            <a:xfrm>
              <a:off x="2616863" y="1351983"/>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78" name="组合 77"/>
            <p:cNvGrpSpPr/>
            <p:nvPr/>
          </p:nvGrpSpPr>
          <p:grpSpPr>
            <a:xfrm>
              <a:off x="2692771" y="1428033"/>
              <a:ext cx="151586" cy="151304"/>
              <a:chOff x="4064000" y="6135688"/>
              <a:chExt cx="852488" cy="850900"/>
            </a:xfrm>
            <a:grpFill/>
          </p:grpSpPr>
          <p:sp>
            <p:nvSpPr>
              <p:cNvPr id="79" name="Freeform 11"/>
              <p:cNvSpPr/>
              <p:nvPr/>
            </p:nvSpPr>
            <p:spPr bwMode="auto">
              <a:xfrm>
                <a:off x="4064000" y="6135688"/>
                <a:ext cx="852488" cy="850900"/>
              </a:xfrm>
              <a:custGeom>
                <a:avLst/>
                <a:gdLst>
                  <a:gd name="T0" fmla="*/ 529 w 537"/>
                  <a:gd name="T1" fmla="*/ 80 h 536"/>
                  <a:gd name="T2" fmla="*/ 456 w 537"/>
                  <a:gd name="T3" fmla="*/ 7 h 536"/>
                  <a:gd name="T4" fmla="*/ 456 w 537"/>
                  <a:gd name="T5" fmla="*/ 7 h 536"/>
                  <a:gd name="T6" fmla="*/ 452 w 537"/>
                  <a:gd name="T7" fmla="*/ 3 h 536"/>
                  <a:gd name="T8" fmla="*/ 447 w 537"/>
                  <a:gd name="T9" fmla="*/ 1 h 536"/>
                  <a:gd name="T10" fmla="*/ 442 w 537"/>
                  <a:gd name="T11" fmla="*/ 0 h 536"/>
                  <a:gd name="T12" fmla="*/ 437 w 537"/>
                  <a:gd name="T13" fmla="*/ 0 h 536"/>
                  <a:gd name="T14" fmla="*/ 432 w 537"/>
                  <a:gd name="T15" fmla="*/ 0 h 536"/>
                  <a:gd name="T16" fmla="*/ 427 w 537"/>
                  <a:gd name="T17" fmla="*/ 2 h 536"/>
                  <a:gd name="T18" fmla="*/ 422 w 537"/>
                  <a:gd name="T19" fmla="*/ 5 h 536"/>
                  <a:gd name="T20" fmla="*/ 417 w 537"/>
                  <a:gd name="T21" fmla="*/ 8 h 536"/>
                  <a:gd name="T22" fmla="*/ 367 w 537"/>
                  <a:gd name="T23" fmla="*/ 59 h 536"/>
                  <a:gd name="T24" fmla="*/ 43 w 537"/>
                  <a:gd name="T25" fmla="*/ 383 h 536"/>
                  <a:gd name="T26" fmla="*/ 0 w 537"/>
                  <a:gd name="T27" fmla="*/ 536 h 536"/>
                  <a:gd name="T28" fmla="*/ 153 w 537"/>
                  <a:gd name="T29" fmla="*/ 494 h 536"/>
                  <a:gd name="T30" fmla="*/ 478 w 537"/>
                  <a:gd name="T31" fmla="*/ 169 h 536"/>
                  <a:gd name="T32" fmla="*/ 528 w 537"/>
                  <a:gd name="T33" fmla="*/ 119 h 536"/>
                  <a:gd name="T34" fmla="*/ 528 w 537"/>
                  <a:gd name="T35" fmla="*/ 119 h 536"/>
                  <a:gd name="T36" fmla="*/ 531 w 537"/>
                  <a:gd name="T37" fmla="*/ 115 h 536"/>
                  <a:gd name="T38" fmla="*/ 534 w 537"/>
                  <a:gd name="T39" fmla="*/ 110 h 536"/>
                  <a:gd name="T40" fmla="*/ 536 w 537"/>
                  <a:gd name="T41" fmla="*/ 105 h 536"/>
                  <a:gd name="T42" fmla="*/ 537 w 537"/>
                  <a:gd name="T43" fmla="*/ 99 h 536"/>
                  <a:gd name="T44" fmla="*/ 536 w 537"/>
                  <a:gd name="T45" fmla="*/ 94 h 536"/>
                  <a:gd name="T46" fmla="*/ 535 w 537"/>
                  <a:gd name="T47" fmla="*/ 89 h 536"/>
                  <a:gd name="T48" fmla="*/ 533 w 537"/>
                  <a:gd name="T49" fmla="*/ 85 h 536"/>
                  <a:gd name="T50" fmla="*/ 529 w 537"/>
                  <a:gd name="T51" fmla="*/ 80 h 536"/>
                  <a:gd name="T52" fmla="*/ 529 w 537"/>
                  <a:gd name="T53" fmla="*/ 8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7" h="536">
                    <a:moveTo>
                      <a:pt x="529" y="80"/>
                    </a:moveTo>
                    <a:lnTo>
                      <a:pt x="456" y="7"/>
                    </a:lnTo>
                    <a:lnTo>
                      <a:pt x="456" y="7"/>
                    </a:lnTo>
                    <a:lnTo>
                      <a:pt x="452" y="3"/>
                    </a:lnTo>
                    <a:lnTo>
                      <a:pt x="447" y="1"/>
                    </a:lnTo>
                    <a:lnTo>
                      <a:pt x="442" y="0"/>
                    </a:lnTo>
                    <a:lnTo>
                      <a:pt x="437" y="0"/>
                    </a:lnTo>
                    <a:lnTo>
                      <a:pt x="432" y="0"/>
                    </a:lnTo>
                    <a:lnTo>
                      <a:pt x="427" y="2"/>
                    </a:lnTo>
                    <a:lnTo>
                      <a:pt x="422" y="5"/>
                    </a:lnTo>
                    <a:lnTo>
                      <a:pt x="417" y="8"/>
                    </a:lnTo>
                    <a:lnTo>
                      <a:pt x="367" y="59"/>
                    </a:lnTo>
                    <a:lnTo>
                      <a:pt x="43" y="383"/>
                    </a:lnTo>
                    <a:lnTo>
                      <a:pt x="0" y="536"/>
                    </a:lnTo>
                    <a:lnTo>
                      <a:pt x="153" y="494"/>
                    </a:lnTo>
                    <a:lnTo>
                      <a:pt x="478" y="169"/>
                    </a:lnTo>
                    <a:lnTo>
                      <a:pt x="528" y="119"/>
                    </a:lnTo>
                    <a:lnTo>
                      <a:pt x="528" y="119"/>
                    </a:lnTo>
                    <a:lnTo>
                      <a:pt x="531" y="115"/>
                    </a:lnTo>
                    <a:lnTo>
                      <a:pt x="534" y="110"/>
                    </a:lnTo>
                    <a:lnTo>
                      <a:pt x="536" y="105"/>
                    </a:lnTo>
                    <a:lnTo>
                      <a:pt x="537" y="99"/>
                    </a:lnTo>
                    <a:lnTo>
                      <a:pt x="536" y="94"/>
                    </a:lnTo>
                    <a:lnTo>
                      <a:pt x="535" y="89"/>
                    </a:lnTo>
                    <a:lnTo>
                      <a:pt x="533" y="85"/>
                    </a:lnTo>
                    <a:lnTo>
                      <a:pt x="529" y="80"/>
                    </a:lnTo>
                    <a:lnTo>
                      <a:pt x="529" y="80"/>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0" name="Line 12"/>
              <p:cNvSpPr>
                <a:spLocks noChangeShapeType="1"/>
              </p:cNvSpPr>
              <p:nvPr/>
            </p:nvSpPr>
            <p:spPr bwMode="auto">
              <a:xfrm>
                <a:off x="4646613" y="6229350"/>
                <a:ext cx="176213" cy="1746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1" name="Line 13"/>
              <p:cNvSpPr>
                <a:spLocks noChangeShapeType="1"/>
              </p:cNvSpPr>
              <p:nvPr/>
            </p:nvSpPr>
            <p:spPr bwMode="auto">
              <a:xfrm flipH="1">
                <a:off x="4210050" y="6272213"/>
                <a:ext cx="479425" cy="48101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2" name="Line 14"/>
              <p:cNvSpPr>
                <a:spLocks noChangeShapeType="1"/>
              </p:cNvSpPr>
              <p:nvPr/>
            </p:nvSpPr>
            <p:spPr bwMode="auto">
              <a:xfrm flipH="1">
                <a:off x="4297363" y="6361113"/>
                <a:ext cx="481013" cy="4794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3" name="Freeform 15"/>
              <p:cNvSpPr/>
              <p:nvPr/>
            </p:nvSpPr>
            <p:spPr bwMode="auto">
              <a:xfrm>
                <a:off x="4132263" y="6743700"/>
                <a:ext cx="174625" cy="176213"/>
              </a:xfrm>
              <a:custGeom>
                <a:avLst/>
                <a:gdLst>
                  <a:gd name="T0" fmla="*/ 0 w 110"/>
                  <a:gd name="T1" fmla="*/ 0 h 111"/>
                  <a:gd name="T2" fmla="*/ 49 w 110"/>
                  <a:gd name="T3" fmla="*/ 6 h 111"/>
                  <a:gd name="T4" fmla="*/ 55 w 110"/>
                  <a:gd name="T5" fmla="*/ 55 h 111"/>
                  <a:gd name="T6" fmla="*/ 104 w 110"/>
                  <a:gd name="T7" fmla="*/ 61 h 111"/>
                  <a:gd name="T8" fmla="*/ 110 w 110"/>
                  <a:gd name="T9" fmla="*/ 111 h 111"/>
                </a:gdLst>
                <a:ahLst/>
                <a:cxnLst>
                  <a:cxn ang="0">
                    <a:pos x="T0" y="T1"/>
                  </a:cxn>
                  <a:cxn ang="0">
                    <a:pos x="T2" y="T3"/>
                  </a:cxn>
                  <a:cxn ang="0">
                    <a:pos x="T4" y="T5"/>
                  </a:cxn>
                  <a:cxn ang="0">
                    <a:pos x="T6" y="T7"/>
                  </a:cxn>
                  <a:cxn ang="0">
                    <a:pos x="T8" y="T9"/>
                  </a:cxn>
                </a:cxnLst>
                <a:rect l="0" t="0" r="r" b="b"/>
                <a:pathLst>
                  <a:path w="110" h="111">
                    <a:moveTo>
                      <a:pt x="0" y="0"/>
                    </a:moveTo>
                    <a:lnTo>
                      <a:pt x="49" y="6"/>
                    </a:lnTo>
                    <a:lnTo>
                      <a:pt x="55" y="55"/>
                    </a:lnTo>
                    <a:lnTo>
                      <a:pt x="104" y="61"/>
                    </a:lnTo>
                    <a:lnTo>
                      <a:pt x="110" y="1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4" name="Line 16"/>
              <p:cNvSpPr>
                <a:spLocks noChangeShapeType="1"/>
              </p:cNvSpPr>
              <p:nvPr/>
            </p:nvSpPr>
            <p:spPr bwMode="auto">
              <a:xfrm flipV="1">
                <a:off x="4149725" y="6269038"/>
                <a:ext cx="117475"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5" name="Line 17"/>
              <p:cNvSpPr>
                <a:spLocks noChangeShapeType="1"/>
              </p:cNvSpPr>
              <p:nvPr/>
            </p:nvSpPr>
            <p:spPr bwMode="auto">
              <a:xfrm flipV="1">
                <a:off x="4214813" y="6370638"/>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6" name="Line 18"/>
              <p:cNvSpPr>
                <a:spLocks noChangeShapeType="1"/>
              </p:cNvSpPr>
              <p:nvPr/>
            </p:nvSpPr>
            <p:spPr bwMode="auto">
              <a:xfrm flipV="1">
                <a:off x="4662488" y="6783388"/>
                <a:ext cx="119063"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7" name="Line 19"/>
              <p:cNvSpPr>
                <a:spLocks noChangeShapeType="1"/>
              </p:cNvSpPr>
              <p:nvPr/>
            </p:nvSpPr>
            <p:spPr bwMode="auto">
              <a:xfrm flipV="1">
                <a:off x="4597400" y="6753225"/>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8" name="Freeform 20"/>
              <p:cNvSpPr/>
              <p:nvPr/>
            </p:nvSpPr>
            <p:spPr bwMode="auto">
              <a:xfrm>
                <a:off x="4084638" y="6157913"/>
                <a:ext cx="369888" cy="368300"/>
              </a:xfrm>
              <a:custGeom>
                <a:avLst/>
                <a:gdLst>
                  <a:gd name="T0" fmla="*/ 233 w 233"/>
                  <a:gd name="T1" fmla="*/ 128 h 232"/>
                  <a:gd name="T2" fmla="*/ 111 w 233"/>
                  <a:gd name="T3" fmla="*/ 7 h 232"/>
                  <a:gd name="T4" fmla="*/ 111 w 233"/>
                  <a:gd name="T5" fmla="*/ 7 h 232"/>
                  <a:gd name="T6" fmla="*/ 107 w 233"/>
                  <a:gd name="T7" fmla="*/ 4 h 232"/>
                  <a:gd name="T8" fmla="*/ 103 w 233"/>
                  <a:gd name="T9" fmla="*/ 2 h 232"/>
                  <a:gd name="T10" fmla="*/ 98 w 233"/>
                  <a:gd name="T11" fmla="*/ 0 h 232"/>
                  <a:gd name="T12" fmla="*/ 94 w 233"/>
                  <a:gd name="T13" fmla="*/ 0 h 232"/>
                  <a:gd name="T14" fmla="*/ 89 w 233"/>
                  <a:gd name="T15" fmla="*/ 0 h 232"/>
                  <a:gd name="T16" fmla="*/ 84 w 233"/>
                  <a:gd name="T17" fmla="*/ 2 h 232"/>
                  <a:gd name="T18" fmla="*/ 80 w 233"/>
                  <a:gd name="T19" fmla="*/ 4 h 232"/>
                  <a:gd name="T20" fmla="*/ 76 w 233"/>
                  <a:gd name="T21" fmla="*/ 7 h 232"/>
                  <a:gd name="T22" fmla="*/ 7 w 233"/>
                  <a:gd name="T23" fmla="*/ 77 h 232"/>
                  <a:gd name="T24" fmla="*/ 7 w 233"/>
                  <a:gd name="T25" fmla="*/ 77 h 232"/>
                  <a:gd name="T26" fmla="*/ 4 w 233"/>
                  <a:gd name="T27" fmla="*/ 80 h 232"/>
                  <a:gd name="T28" fmla="*/ 2 w 233"/>
                  <a:gd name="T29" fmla="*/ 85 h 232"/>
                  <a:gd name="T30" fmla="*/ 0 w 233"/>
                  <a:gd name="T31" fmla="*/ 89 h 232"/>
                  <a:gd name="T32" fmla="*/ 0 w 233"/>
                  <a:gd name="T33" fmla="*/ 94 h 232"/>
                  <a:gd name="T34" fmla="*/ 0 w 233"/>
                  <a:gd name="T35" fmla="*/ 99 h 232"/>
                  <a:gd name="T36" fmla="*/ 2 w 233"/>
                  <a:gd name="T37" fmla="*/ 103 h 232"/>
                  <a:gd name="T38" fmla="*/ 4 w 233"/>
                  <a:gd name="T39" fmla="*/ 107 h 232"/>
                  <a:gd name="T40" fmla="*/ 7 w 233"/>
                  <a:gd name="T41" fmla="*/ 111 h 232"/>
                  <a:gd name="T42" fmla="*/ 128 w 233"/>
                  <a:gd name="T43"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3" h="232">
                    <a:moveTo>
                      <a:pt x="233" y="128"/>
                    </a:moveTo>
                    <a:lnTo>
                      <a:pt x="111" y="7"/>
                    </a:lnTo>
                    <a:lnTo>
                      <a:pt x="111" y="7"/>
                    </a:lnTo>
                    <a:lnTo>
                      <a:pt x="107" y="4"/>
                    </a:lnTo>
                    <a:lnTo>
                      <a:pt x="103" y="2"/>
                    </a:lnTo>
                    <a:lnTo>
                      <a:pt x="98" y="0"/>
                    </a:lnTo>
                    <a:lnTo>
                      <a:pt x="94" y="0"/>
                    </a:lnTo>
                    <a:lnTo>
                      <a:pt x="89" y="0"/>
                    </a:lnTo>
                    <a:lnTo>
                      <a:pt x="84" y="2"/>
                    </a:lnTo>
                    <a:lnTo>
                      <a:pt x="80" y="4"/>
                    </a:lnTo>
                    <a:lnTo>
                      <a:pt x="76" y="7"/>
                    </a:lnTo>
                    <a:lnTo>
                      <a:pt x="7" y="77"/>
                    </a:lnTo>
                    <a:lnTo>
                      <a:pt x="7" y="77"/>
                    </a:lnTo>
                    <a:lnTo>
                      <a:pt x="4" y="80"/>
                    </a:lnTo>
                    <a:lnTo>
                      <a:pt x="2" y="85"/>
                    </a:lnTo>
                    <a:lnTo>
                      <a:pt x="0" y="89"/>
                    </a:lnTo>
                    <a:lnTo>
                      <a:pt x="0" y="94"/>
                    </a:lnTo>
                    <a:lnTo>
                      <a:pt x="0" y="99"/>
                    </a:lnTo>
                    <a:lnTo>
                      <a:pt x="2" y="103"/>
                    </a:lnTo>
                    <a:lnTo>
                      <a:pt x="4" y="107"/>
                    </a:lnTo>
                    <a:lnTo>
                      <a:pt x="7" y="111"/>
                    </a:lnTo>
                    <a:lnTo>
                      <a:pt x="128" y="232"/>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9" name="Freeform 21"/>
              <p:cNvSpPr/>
              <p:nvPr/>
            </p:nvSpPr>
            <p:spPr bwMode="auto">
              <a:xfrm>
                <a:off x="4524375" y="6596063"/>
                <a:ext cx="368300" cy="369888"/>
              </a:xfrm>
              <a:custGeom>
                <a:avLst/>
                <a:gdLst>
                  <a:gd name="T0" fmla="*/ 0 w 232"/>
                  <a:gd name="T1" fmla="*/ 106 h 233"/>
                  <a:gd name="T2" fmla="*/ 121 w 232"/>
                  <a:gd name="T3" fmla="*/ 226 h 233"/>
                  <a:gd name="T4" fmla="*/ 121 w 232"/>
                  <a:gd name="T5" fmla="*/ 226 h 233"/>
                  <a:gd name="T6" fmla="*/ 125 w 232"/>
                  <a:gd name="T7" fmla="*/ 229 h 233"/>
                  <a:gd name="T8" fmla="*/ 129 w 232"/>
                  <a:gd name="T9" fmla="*/ 232 h 233"/>
                  <a:gd name="T10" fmla="*/ 134 w 232"/>
                  <a:gd name="T11" fmla="*/ 233 h 233"/>
                  <a:gd name="T12" fmla="*/ 138 w 232"/>
                  <a:gd name="T13" fmla="*/ 233 h 233"/>
                  <a:gd name="T14" fmla="*/ 143 w 232"/>
                  <a:gd name="T15" fmla="*/ 233 h 233"/>
                  <a:gd name="T16" fmla="*/ 148 w 232"/>
                  <a:gd name="T17" fmla="*/ 232 h 233"/>
                  <a:gd name="T18" fmla="*/ 152 w 232"/>
                  <a:gd name="T19" fmla="*/ 229 h 233"/>
                  <a:gd name="T20" fmla="*/ 156 w 232"/>
                  <a:gd name="T21" fmla="*/ 226 h 233"/>
                  <a:gd name="T22" fmla="*/ 225 w 232"/>
                  <a:gd name="T23" fmla="*/ 157 h 233"/>
                  <a:gd name="T24" fmla="*/ 225 w 232"/>
                  <a:gd name="T25" fmla="*/ 157 h 233"/>
                  <a:gd name="T26" fmla="*/ 228 w 232"/>
                  <a:gd name="T27" fmla="*/ 153 h 233"/>
                  <a:gd name="T28" fmla="*/ 230 w 232"/>
                  <a:gd name="T29" fmla="*/ 149 h 233"/>
                  <a:gd name="T30" fmla="*/ 232 w 232"/>
                  <a:gd name="T31" fmla="*/ 144 h 233"/>
                  <a:gd name="T32" fmla="*/ 232 w 232"/>
                  <a:gd name="T33" fmla="*/ 140 h 233"/>
                  <a:gd name="T34" fmla="*/ 232 w 232"/>
                  <a:gd name="T35" fmla="*/ 135 h 233"/>
                  <a:gd name="T36" fmla="*/ 230 w 232"/>
                  <a:gd name="T37" fmla="*/ 130 h 233"/>
                  <a:gd name="T38" fmla="*/ 228 w 232"/>
                  <a:gd name="T39" fmla="*/ 126 h 233"/>
                  <a:gd name="T40" fmla="*/ 225 w 232"/>
                  <a:gd name="T41" fmla="*/ 122 h 233"/>
                  <a:gd name="T42" fmla="*/ 104 w 232"/>
                  <a:gd name="T43"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 h="233">
                    <a:moveTo>
                      <a:pt x="0" y="106"/>
                    </a:moveTo>
                    <a:lnTo>
                      <a:pt x="121" y="226"/>
                    </a:lnTo>
                    <a:lnTo>
                      <a:pt x="121" y="226"/>
                    </a:lnTo>
                    <a:lnTo>
                      <a:pt x="125" y="229"/>
                    </a:lnTo>
                    <a:lnTo>
                      <a:pt x="129" y="232"/>
                    </a:lnTo>
                    <a:lnTo>
                      <a:pt x="134" y="233"/>
                    </a:lnTo>
                    <a:lnTo>
                      <a:pt x="138" y="233"/>
                    </a:lnTo>
                    <a:lnTo>
                      <a:pt x="143" y="233"/>
                    </a:lnTo>
                    <a:lnTo>
                      <a:pt x="148" y="232"/>
                    </a:lnTo>
                    <a:lnTo>
                      <a:pt x="152" y="229"/>
                    </a:lnTo>
                    <a:lnTo>
                      <a:pt x="156" y="226"/>
                    </a:lnTo>
                    <a:lnTo>
                      <a:pt x="225" y="157"/>
                    </a:lnTo>
                    <a:lnTo>
                      <a:pt x="225" y="157"/>
                    </a:lnTo>
                    <a:lnTo>
                      <a:pt x="228" y="153"/>
                    </a:lnTo>
                    <a:lnTo>
                      <a:pt x="230" y="149"/>
                    </a:lnTo>
                    <a:lnTo>
                      <a:pt x="232" y="144"/>
                    </a:lnTo>
                    <a:lnTo>
                      <a:pt x="232" y="140"/>
                    </a:lnTo>
                    <a:lnTo>
                      <a:pt x="232" y="135"/>
                    </a:lnTo>
                    <a:lnTo>
                      <a:pt x="230" y="130"/>
                    </a:lnTo>
                    <a:lnTo>
                      <a:pt x="228" y="126"/>
                    </a:lnTo>
                    <a:lnTo>
                      <a:pt x="225" y="122"/>
                    </a:lnTo>
                    <a:lnTo>
                      <a:pt x="104"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90" name="组合 89"/>
          <p:cNvGrpSpPr/>
          <p:nvPr/>
        </p:nvGrpSpPr>
        <p:grpSpPr>
          <a:xfrm>
            <a:off x="3471023" y="4286459"/>
            <a:ext cx="672725" cy="672725"/>
            <a:chOff x="6231683" y="1351983"/>
            <a:chExt cx="303402" cy="303402"/>
          </a:xfrm>
          <a:solidFill>
            <a:schemeClr val="bg1"/>
          </a:solidFill>
        </p:grpSpPr>
        <p:sp>
          <p:nvSpPr>
            <p:cNvPr id="91" name="椭圆 90"/>
            <p:cNvSpPr/>
            <p:nvPr/>
          </p:nvSpPr>
          <p:spPr>
            <a:xfrm>
              <a:off x="6231683" y="1351983"/>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92" name="组合 91"/>
            <p:cNvGrpSpPr/>
            <p:nvPr/>
          </p:nvGrpSpPr>
          <p:grpSpPr>
            <a:xfrm>
              <a:off x="6306462" y="1428033"/>
              <a:ext cx="153845" cy="151304"/>
              <a:chOff x="5294313" y="6135688"/>
              <a:chExt cx="865188" cy="850900"/>
            </a:xfrm>
            <a:grpFill/>
          </p:grpSpPr>
          <p:sp>
            <p:nvSpPr>
              <p:cNvPr id="93" name="Freeform 28"/>
              <p:cNvSpPr/>
              <p:nvPr/>
            </p:nvSpPr>
            <p:spPr bwMode="auto">
              <a:xfrm>
                <a:off x="5495925" y="6199188"/>
                <a:ext cx="463550" cy="544513"/>
              </a:xfrm>
              <a:custGeom>
                <a:avLst/>
                <a:gdLst>
                  <a:gd name="T0" fmla="*/ 292 w 292"/>
                  <a:gd name="T1" fmla="*/ 0 h 343"/>
                  <a:gd name="T2" fmla="*/ 292 w 292"/>
                  <a:gd name="T3" fmla="*/ 0 h 343"/>
                  <a:gd name="T4" fmla="*/ 292 w 292"/>
                  <a:gd name="T5" fmla="*/ 170 h 343"/>
                  <a:gd name="T6" fmla="*/ 292 w 292"/>
                  <a:gd name="T7" fmla="*/ 170 h 343"/>
                  <a:gd name="T8" fmla="*/ 291 w 292"/>
                  <a:gd name="T9" fmla="*/ 177 h 343"/>
                  <a:gd name="T10" fmla="*/ 290 w 292"/>
                  <a:gd name="T11" fmla="*/ 186 h 343"/>
                  <a:gd name="T12" fmla="*/ 287 w 292"/>
                  <a:gd name="T13" fmla="*/ 195 h 343"/>
                  <a:gd name="T14" fmla="*/ 283 w 292"/>
                  <a:gd name="T15" fmla="*/ 206 h 343"/>
                  <a:gd name="T16" fmla="*/ 278 w 292"/>
                  <a:gd name="T17" fmla="*/ 217 h 343"/>
                  <a:gd name="T18" fmla="*/ 272 w 292"/>
                  <a:gd name="T19" fmla="*/ 229 h 343"/>
                  <a:gd name="T20" fmla="*/ 264 w 292"/>
                  <a:gd name="T21" fmla="*/ 242 h 343"/>
                  <a:gd name="T22" fmla="*/ 256 w 292"/>
                  <a:gd name="T23" fmla="*/ 255 h 343"/>
                  <a:gd name="T24" fmla="*/ 246 w 292"/>
                  <a:gd name="T25" fmla="*/ 267 h 343"/>
                  <a:gd name="T26" fmla="*/ 235 w 292"/>
                  <a:gd name="T27" fmla="*/ 281 h 343"/>
                  <a:gd name="T28" fmla="*/ 223 w 292"/>
                  <a:gd name="T29" fmla="*/ 293 h 343"/>
                  <a:gd name="T30" fmla="*/ 210 w 292"/>
                  <a:gd name="T31" fmla="*/ 305 h 343"/>
                  <a:gd name="T32" fmla="*/ 196 w 292"/>
                  <a:gd name="T33" fmla="*/ 316 h 343"/>
                  <a:gd name="T34" fmla="*/ 180 w 292"/>
                  <a:gd name="T35" fmla="*/ 326 h 343"/>
                  <a:gd name="T36" fmla="*/ 164 w 292"/>
                  <a:gd name="T37" fmla="*/ 335 h 343"/>
                  <a:gd name="T38" fmla="*/ 146 w 292"/>
                  <a:gd name="T39" fmla="*/ 343 h 343"/>
                  <a:gd name="T40" fmla="*/ 146 w 292"/>
                  <a:gd name="T41" fmla="*/ 343 h 343"/>
                  <a:gd name="T42" fmla="*/ 129 w 292"/>
                  <a:gd name="T43" fmla="*/ 335 h 343"/>
                  <a:gd name="T44" fmla="*/ 111 w 292"/>
                  <a:gd name="T45" fmla="*/ 326 h 343"/>
                  <a:gd name="T46" fmla="*/ 96 w 292"/>
                  <a:gd name="T47" fmla="*/ 316 h 343"/>
                  <a:gd name="T48" fmla="*/ 82 w 292"/>
                  <a:gd name="T49" fmla="*/ 305 h 343"/>
                  <a:gd name="T50" fmla="*/ 69 w 292"/>
                  <a:gd name="T51" fmla="*/ 293 h 343"/>
                  <a:gd name="T52" fmla="*/ 57 w 292"/>
                  <a:gd name="T53" fmla="*/ 281 h 343"/>
                  <a:gd name="T54" fmla="*/ 46 w 292"/>
                  <a:gd name="T55" fmla="*/ 267 h 343"/>
                  <a:gd name="T56" fmla="*/ 36 w 292"/>
                  <a:gd name="T57" fmla="*/ 255 h 343"/>
                  <a:gd name="T58" fmla="*/ 28 w 292"/>
                  <a:gd name="T59" fmla="*/ 242 h 343"/>
                  <a:gd name="T60" fmla="*/ 20 w 292"/>
                  <a:gd name="T61" fmla="*/ 229 h 343"/>
                  <a:gd name="T62" fmla="*/ 14 w 292"/>
                  <a:gd name="T63" fmla="*/ 217 h 343"/>
                  <a:gd name="T64" fmla="*/ 9 w 292"/>
                  <a:gd name="T65" fmla="*/ 206 h 343"/>
                  <a:gd name="T66" fmla="*/ 5 w 292"/>
                  <a:gd name="T67" fmla="*/ 195 h 343"/>
                  <a:gd name="T68" fmla="*/ 2 w 292"/>
                  <a:gd name="T69" fmla="*/ 186 h 343"/>
                  <a:gd name="T70" fmla="*/ 0 w 292"/>
                  <a:gd name="T71" fmla="*/ 177 h 343"/>
                  <a:gd name="T72" fmla="*/ 0 w 292"/>
                  <a:gd name="T73" fmla="*/ 170 h 343"/>
                  <a:gd name="T74" fmla="*/ 0 w 292"/>
                  <a:gd name="T75" fmla="*/ 170 h 343"/>
                  <a:gd name="T76" fmla="*/ 0 w 292"/>
                  <a:gd name="T77" fmla="*/ 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2" h="343">
                    <a:moveTo>
                      <a:pt x="292" y="0"/>
                    </a:moveTo>
                    <a:lnTo>
                      <a:pt x="292" y="0"/>
                    </a:lnTo>
                    <a:lnTo>
                      <a:pt x="292" y="170"/>
                    </a:lnTo>
                    <a:lnTo>
                      <a:pt x="292" y="170"/>
                    </a:lnTo>
                    <a:lnTo>
                      <a:pt x="291" y="177"/>
                    </a:lnTo>
                    <a:lnTo>
                      <a:pt x="290" y="186"/>
                    </a:lnTo>
                    <a:lnTo>
                      <a:pt x="287" y="195"/>
                    </a:lnTo>
                    <a:lnTo>
                      <a:pt x="283" y="206"/>
                    </a:lnTo>
                    <a:lnTo>
                      <a:pt x="278" y="217"/>
                    </a:lnTo>
                    <a:lnTo>
                      <a:pt x="272" y="229"/>
                    </a:lnTo>
                    <a:lnTo>
                      <a:pt x="264" y="242"/>
                    </a:lnTo>
                    <a:lnTo>
                      <a:pt x="256" y="255"/>
                    </a:lnTo>
                    <a:lnTo>
                      <a:pt x="246" y="267"/>
                    </a:lnTo>
                    <a:lnTo>
                      <a:pt x="235" y="281"/>
                    </a:lnTo>
                    <a:lnTo>
                      <a:pt x="223" y="293"/>
                    </a:lnTo>
                    <a:lnTo>
                      <a:pt x="210" y="305"/>
                    </a:lnTo>
                    <a:lnTo>
                      <a:pt x="196" y="316"/>
                    </a:lnTo>
                    <a:lnTo>
                      <a:pt x="180" y="326"/>
                    </a:lnTo>
                    <a:lnTo>
                      <a:pt x="164" y="335"/>
                    </a:lnTo>
                    <a:lnTo>
                      <a:pt x="146" y="343"/>
                    </a:lnTo>
                    <a:lnTo>
                      <a:pt x="146" y="343"/>
                    </a:lnTo>
                    <a:lnTo>
                      <a:pt x="129" y="335"/>
                    </a:lnTo>
                    <a:lnTo>
                      <a:pt x="111" y="326"/>
                    </a:lnTo>
                    <a:lnTo>
                      <a:pt x="96" y="316"/>
                    </a:lnTo>
                    <a:lnTo>
                      <a:pt x="82" y="305"/>
                    </a:lnTo>
                    <a:lnTo>
                      <a:pt x="69" y="293"/>
                    </a:lnTo>
                    <a:lnTo>
                      <a:pt x="57" y="281"/>
                    </a:lnTo>
                    <a:lnTo>
                      <a:pt x="46" y="267"/>
                    </a:lnTo>
                    <a:lnTo>
                      <a:pt x="36" y="255"/>
                    </a:lnTo>
                    <a:lnTo>
                      <a:pt x="28" y="242"/>
                    </a:lnTo>
                    <a:lnTo>
                      <a:pt x="20" y="229"/>
                    </a:lnTo>
                    <a:lnTo>
                      <a:pt x="14" y="217"/>
                    </a:lnTo>
                    <a:lnTo>
                      <a:pt x="9" y="206"/>
                    </a:lnTo>
                    <a:lnTo>
                      <a:pt x="5" y="195"/>
                    </a:lnTo>
                    <a:lnTo>
                      <a:pt x="2" y="186"/>
                    </a:lnTo>
                    <a:lnTo>
                      <a:pt x="0" y="177"/>
                    </a:lnTo>
                    <a:lnTo>
                      <a:pt x="0" y="170"/>
                    </a:lnTo>
                    <a:lnTo>
                      <a:pt x="0" y="170"/>
                    </a:lnTo>
                    <a:lnTo>
                      <a:pt x="0"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4" name="Freeform 29"/>
              <p:cNvSpPr/>
              <p:nvPr/>
            </p:nvSpPr>
            <p:spPr bwMode="auto">
              <a:xfrm>
                <a:off x="5294313" y="6199188"/>
                <a:ext cx="865188" cy="334963"/>
              </a:xfrm>
              <a:custGeom>
                <a:avLst/>
                <a:gdLst>
                  <a:gd name="T0" fmla="*/ 447 w 545"/>
                  <a:gd name="T1" fmla="*/ 211 h 211"/>
                  <a:gd name="T2" fmla="*/ 447 w 545"/>
                  <a:gd name="T3" fmla="*/ 211 h 211"/>
                  <a:gd name="T4" fmla="*/ 462 w 545"/>
                  <a:gd name="T5" fmla="*/ 200 h 211"/>
                  <a:gd name="T6" fmla="*/ 478 w 545"/>
                  <a:gd name="T7" fmla="*/ 187 h 211"/>
                  <a:gd name="T8" fmla="*/ 496 w 545"/>
                  <a:gd name="T9" fmla="*/ 170 h 211"/>
                  <a:gd name="T10" fmla="*/ 505 w 545"/>
                  <a:gd name="T11" fmla="*/ 160 h 211"/>
                  <a:gd name="T12" fmla="*/ 514 w 545"/>
                  <a:gd name="T13" fmla="*/ 150 h 211"/>
                  <a:gd name="T14" fmla="*/ 523 w 545"/>
                  <a:gd name="T15" fmla="*/ 138 h 211"/>
                  <a:gd name="T16" fmla="*/ 530 w 545"/>
                  <a:gd name="T17" fmla="*/ 126 h 211"/>
                  <a:gd name="T18" fmla="*/ 536 w 545"/>
                  <a:gd name="T19" fmla="*/ 114 h 211"/>
                  <a:gd name="T20" fmla="*/ 541 w 545"/>
                  <a:gd name="T21" fmla="*/ 101 h 211"/>
                  <a:gd name="T22" fmla="*/ 544 w 545"/>
                  <a:gd name="T23" fmla="*/ 87 h 211"/>
                  <a:gd name="T24" fmla="*/ 545 w 545"/>
                  <a:gd name="T25" fmla="*/ 74 h 211"/>
                  <a:gd name="T26" fmla="*/ 545 w 545"/>
                  <a:gd name="T27" fmla="*/ 74 h 211"/>
                  <a:gd name="T28" fmla="*/ 544 w 545"/>
                  <a:gd name="T29" fmla="*/ 60 h 211"/>
                  <a:gd name="T30" fmla="*/ 541 w 545"/>
                  <a:gd name="T31" fmla="*/ 49 h 211"/>
                  <a:gd name="T32" fmla="*/ 536 w 545"/>
                  <a:gd name="T33" fmla="*/ 39 h 211"/>
                  <a:gd name="T34" fmla="*/ 530 w 545"/>
                  <a:gd name="T35" fmla="*/ 30 h 211"/>
                  <a:gd name="T36" fmla="*/ 522 w 545"/>
                  <a:gd name="T37" fmla="*/ 23 h 211"/>
                  <a:gd name="T38" fmla="*/ 512 w 545"/>
                  <a:gd name="T39" fmla="*/ 17 h 211"/>
                  <a:gd name="T40" fmla="*/ 502 w 545"/>
                  <a:gd name="T41" fmla="*/ 12 h 211"/>
                  <a:gd name="T42" fmla="*/ 491 w 545"/>
                  <a:gd name="T43" fmla="*/ 9 h 211"/>
                  <a:gd name="T44" fmla="*/ 479 w 545"/>
                  <a:gd name="T45" fmla="*/ 6 h 211"/>
                  <a:gd name="T46" fmla="*/ 467 w 545"/>
                  <a:gd name="T47" fmla="*/ 3 h 211"/>
                  <a:gd name="T48" fmla="*/ 442 w 545"/>
                  <a:gd name="T49" fmla="*/ 1 h 211"/>
                  <a:gd name="T50" fmla="*/ 418 w 545"/>
                  <a:gd name="T51" fmla="*/ 0 h 211"/>
                  <a:gd name="T52" fmla="*/ 395 w 545"/>
                  <a:gd name="T53" fmla="*/ 0 h 211"/>
                  <a:gd name="T54" fmla="*/ 395 w 545"/>
                  <a:gd name="T55" fmla="*/ 0 h 211"/>
                  <a:gd name="T56" fmla="*/ 273 w 545"/>
                  <a:gd name="T57" fmla="*/ 0 h 211"/>
                  <a:gd name="T58" fmla="*/ 273 w 545"/>
                  <a:gd name="T59" fmla="*/ 0 h 211"/>
                  <a:gd name="T60" fmla="*/ 150 w 545"/>
                  <a:gd name="T61" fmla="*/ 0 h 211"/>
                  <a:gd name="T62" fmla="*/ 150 w 545"/>
                  <a:gd name="T63" fmla="*/ 0 h 211"/>
                  <a:gd name="T64" fmla="*/ 128 w 545"/>
                  <a:gd name="T65" fmla="*/ 0 h 211"/>
                  <a:gd name="T66" fmla="*/ 104 w 545"/>
                  <a:gd name="T67" fmla="*/ 1 h 211"/>
                  <a:gd name="T68" fmla="*/ 79 w 545"/>
                  <a:gd name="T69" fmla="*/ 3 h 211"/>
                  <a:gd name="T70" fmla="*/ 67 w 545"/>
                  <a:gd name="T71" fmla="*/ 6 h 211"/>
                  <a:gd name="T72" fmla="*/ 55 w 545"/>
                  <a:gd name="T73" fmla="*/ 9 h 211"/>
                  <a:gd name="T74" fmla="*/ 44 w 545"/>
                  <a:gd name="T75" fmla="*/ 12 h 211"/>
                  <a:gd name="T76" fmla="*/ 33 w 545"/>
                  <a:gd name="T77" fmla="*/ 17 h 211"/>
                  <a:gd name="T78" fmla="*/ 24 w 545"/>
                  <a:gd name="T79" fmla="*/ 23 h 211"/>
                  <a:gd name="T80" fmla="*/ 16 w 545"/>
                  <a:gd name="T81" fmla="*/ 30 h 211"/>
                  <a:gd name="T82" fmla="*/ 9 w 545"/>
                  <a:gd name="T83" fmla="*/ 39 h 211"/>
                  <a:gd name="T84" fmla="*/ 4 w 545"/>
                  <a:gd name="T85" fmla="*/ 49 h 211"/>
                  <a:gd name="T86" fmla="*/ 1 w 545"/>
                  <a:gd name="T87" fmla="*/ 60 h 211"/>
                  <a:gd name="T88" fmla="*/ 0 w 545"/>
                  <a:gd name="T89" fmla="*/ 74 h 211"/>
                  <a:gd name="T90" fmla="*/ 0 w 545"/>
                  <a:gd name="T91" fmla="*/ 74 h 211"/>
                  <a:gd name="T92" fmla="*/ 1 w 545"/>
                  <a:gd name="T93" fmla="*/ 87 h 211"/>
                  <a:gd name="T94" fmla="*/ 5 w 545"/>
                  <a:gd name="T95" fmla="*/ 101 h 211"/>
                  <a:gd name="T96" fmla="*/ 9 w 545"/>
                  <a:gd name="T97" fmla="*/ 114 h 211"/>
                  <a:gd name="T98" fmla="*/ 16 w 545"/>
                  <a:gd name="T99" fmla="*/ 126 h 211"/>
                  <a:gd name="T100" fmla="*/ 23 w 545"/>
                  <a:gd name="T101" fmla="*/ 138 h 211"/>
                  <a:gd name="T102" fmla="*/ 32 w 545"/>
                  <a:gd name="T103" fmla="*/ 150 h 211"/>
                  <a:gd name="T104" fmla="*/ 40 w 545"/>
                  <a:gd name="T105" fmla="*/ 160 h 211"/>
                  <a:gd name="T106" fmla="*/ 50 w 545"/>
                  <a:gd name="T107" fmla="*/ 170 h 211"/>
                  <a:gd name="T108" fmla="*/ 68 w 545"/>
                  <a:gd name="T109" fmla="*/ 187 h 211"/>
                  <a:gd name="T110" fmla="*/ 84 w 545"/>
                  <a:gd name="T111" fmla="*/ 200 h 211"/>
                  <a:gd name="T112" fmla="*/ 99 w 545"/>
                  <a:gd name="T113" fmla="*/ 21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5" h="211">
                    <a:moveTo>
                      <a:pt x="447" y="211"/>
                    </a:moveTo>
                    <a:lnTo>
                      <a:pt x="447" y="211"/>
                    </a:lnTo>
                    <a:lnTo>
                      <a:pt x="462" y="200"/>
                    </a:lnTo>
                    <a:lnTo>
                      <a:pt x="478" y="187"/>
                    </a:lnTo>
                    <a:lnTo>
                      <a:pt x="496" y="170"/>
                    </a:lnTo>
                    <a:lnTo>
                      <a:pt x="505" y="160"/>
                    </a:lnTo>
                    <a:lnTo>
                      <a:pt x="514" y="150"/>
                    </a:lnTo>
                    <a:lnTo>
                      <a:pt x="523" y="138"/>
                    </a:lnTo>
                    <a:lnTo>
                      <a:pt x="530" y="126"/>
                    </a:lnTo>
                    <a:lnTo>
                      <a:pt x="536" y="114"/>
                    </a:lnTo>
                    <a:lnTo>
                      <a:pt x="541" y="101"/>
                    </a:lnTo>
                    <a:lnTo>
                      <a:pt x="544" y="87"/>
                    </a:lnTo>
                    <a:lnTo>
                      <a:pt x="545" y="74"/>
                    </a:lnTo>
                    <a:lnTo>
                      <a:pt x="545" y="74"/>
                    </a:lnTo>
                    <a:lnTo>
                      <a:pt x="544" y="60"/>
                    </a:lnTo>
                    <a:lnTo>
                      <a:pt x="541" y="49"/>
                    </a:lnTo>
                    <a:lnTo>
                      <a:pt x="536" y="39"/>
                    </a:lnTo>
                    <a:lnTo>
                      <a:pt x="530" y="30"/>
                    </a:lnTo>
                    <a:lnTo>
                      <a:pt x="522" y="23"/>
                    </a:lnTo>
                    <a:lnTo>
                      <a:pt x="512" y="17"/>
                    </a:lnTo>
                    <a:lnTo>
                      <a:pt x="502" y="12"/>
                    </a:lnTo>
                    <a:lnTo>
                      <a:pt x="491" y="9"/>
                    </a:lnTo>
                    <a:lnTo>
                      <a:pt x="479" y="6"/>
                    </a:lnTo>
                    <a:lnTo>
                      <a:pt x="467" y="3"/>
                    </a:lnTo>
                    <a:lnTo>
                      <a:pt x="442" y="1"/>
                    </a:lnTo>
                    <a:lnTo>
                      <a:pt x="418" y="0"/>
                    </a:lnTo>
                    <a:lnTo>
                      <a:pt x="395" y="0"/>
                    </a:lnTo>
                    <a:lnTo>
                      <a:pt x="395" y="0"/>
                    </a:lnTo>
                    <a:lnTo>
                      <a:pt x="273" y="0"/>
                    </a:lnTo>
                    <a:lnTo>
                      <a:pt x="273" y="0"/>
                    </a:lnTo>
                    <a:lnTo>
                      <a:pt x="150" y="0"/>
                    </a:lnTo>
                    <a:lnTo>
                      <a:pt x="150" y="0"/>
                    </a:lnTo>
                    <a:lnTo>
                      <a:pt x="128" y="0"/>
                    </a:lnTo>
                    <a:lnTo>
                      <a:pt x="104" y="1"/>
                    </a:lnTo>
                    <a:lnTo>
                      <a:pt x="79" y="3"/>
                    </a:lnTo>
                    <a:lnTo>
                      <a:pt x="67" y="6"/>
                    </a:lnTo>
                    <a:lnTo>
                      <a:pt x="55" y="9"/>
                    </a:lnTo>
                    <a:lnTo>
                      <a:pt x="44" y="12"/>
                    </a:lnTo>
                    <a:lnTo>
                      <a:pt x="33" y="17"/>
                    </a:lnTo>
                    <a:lnTo>
                      <a:pt x="24" y="23"/>
                    </a:lnTo>
                    <a:lnTo>
                      <a:pt x="16" y="30"/>
                    </a:lnTo>
                    <a:lnTo>
                      <a:pt x="9" y="39"/>
                    </a:lnTo>
                    <a:lnTo>
                      <a:pt x="4" y="49"/>
                    </a:lnTo>
                    <a:lnTo>
                      <a:pt x="1" y="60"/>
                    </a:lnTo>
                    <a:lnTo>
                      <a:pt x="0" y="74"/>
                    </a:lnTo>
                    <a:lnTo>
                      <a:pt x="0" y="74"/>
                    </a:lnTo>
                    <a:lnTo>
                      <a:pt x="1" y="87"/>
                    </a:lnTo>
                    <a:lnTo>
                      <a:pt x="5" y="101"/>
                    </a:lnTo>
                    <a:lnTo>
                      <a:pt x="9" y="114"/>
                    </a:lnTo>
                    <a:lnTo>
                      <a:pt x="16" y="126"/>
                    </a:lnTo>
                    <a:lnTo>
                      <a:pt x="23" y="138"/>
                    </a:lnTo>
                    <a:lnTo>
                      <a:pt x="32" y="150"/>
                    </a:lnTo>
                    <a:lnTo>
                      <a:pt x="40" y="160"/>
                    </a:lnTo>
                    <a:lnTo>
                      <a:pt x="50" y="170"/>
                    </a:lnTo>
                    <a:lnTo>
                      <a:pt x="68" y="187"/>
                    </a:lnTo>
                    <a:lnTo>
                      <a:pt x="84" y="200"/>
                    </a:lnTo>
                    <a:lnTo>
                      <a:pt x="99" y="2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5" name="Line 30"/>
              <p:cNvSpPr>
                <a:spLocks noChangeShapeType="1"/>
              </p:cNvSpPr>
              <p:nvPr/>
            </p:nvSpPr>
            <p:spPr bwMode="auto">
              <a:xfrm>
                <a:off x="5495925" y="6135688"/>
                <a:ext cx="463550" cy="0"/>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6" name="Line 31"/>
              <p:cNvSpPr>
                <a:spLocks noChangeShapeType="1"/>
              </p:cNvSpPr>
              <p:nvPr/>
            </p:nvSpPr>
            <p:spPr bwMode="auto">
              <a:xfrm>
                <a:off x="5727700" y="6743700"/>
                <a:ext cx="0" cy="9207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7" name="Freeform 32"/>
              <p:cNvSpPr/>
              <p:nvPr/>
            </p:nvSpPr>
            <p:spPr bwMode="auto">
              <a:xfrm>
                <a:off x="5549900" y="6878638"/>
                <a:ext cx="355600" cy="107950"/>
              </a:xfrm>
              <a:custGeom>
                <a:avLst/>
                <a:gdLst>
                  <a:gd name="T0" fmla="*/ 0 w 224"/>
                  <a:gd name="T1" fmla="*/ 68 h 68"/>
                  <a:gd name="T2" fmla="*/ 0 w 224"/>
                  <a:gd name="T3" fmla="*/ 32 h 68"/>
                  <a:gd name="T4" fmla="*/ 0 w 224"/>
                  <a:gd name="T5" fmla="*/ 32 h 68"/>
                  <a:gd name="T6" fmla="*/ 0 w 224"/>
                  <a:gd name="T7" fmla="*/ 25 h 68"/>
                  <a:gd name="T8" fmla="*/ 2 w 224"/>
                  <a:gd name="T9" fmla="*/ 19 h 68"/>
                  <a:gd name="T10" fmla="*/ 5 w 224"/>
                  <a:gd name="T11" fmla="*/ 14 h 68"/>
                  <a:gd name="T12" fmla="*/ 9 w 224"/>
                  <a:gd name="T13" fmla="*/ 10 h 68"/>
                  <a:gd name="T14" fmla="*/ 13 w 224"/>
                  <a:gd name="T15" fmla="*/ 6 h 68"/>
                  <a:gd name="T16" fmla="*/ 19 w 224"/>
                  <a:gd name="T17" fmla="*/ 3 h 68"/>
                  <a:gd name="T18" fmla="*/ 24 w 224"/>
                  <a:gd name="T19" fmla="*/ 1 h 68"/>
                  <a:gd name="T20" fmla="*/ 31 w 224"/>
                  <a:gd name="T21" fmla="*/ 0 h 68"/>
                  <a:gd name="T22" fmla="*/ 193 w 224"/>
                  <a:gd name="T23" fmla="*/ 0 h 68"/>
                  <a:gd name="T24" fmla="*/ 193 w 224"/>
                  <a:gd name="T25" fmla="*/ 0 h 68"/>
                  <a:gd name="T26" fmla="*/ 199 w 224"/>
                  <a:gd name="T27" fmla="*/ 1 h 68"/>
                  <a:gd name="T28" fmla="*/ 205 w 224"/>
                  <a:gd name="T29" fmla="*/ 3 h 68"/>
                  <a:gd name="T30" fmla="*/ 210 w 224"/>
                  <a:gd name="T31" fmla="*/ 6 h 68"/>
                  <a:gd name="T32" fmla="*/ 215 w 224"/>
                  <a:gd name="T33" fmla="*/ 10 h 68"/>
                  <a:gd name="T34" fmla="*/ 219 w 224"/>
                  <a:gd name="T35" fmla="*/ 14 h 68"/>
                  <a:gd name="T36" fmla="*/ 222 w 224"/>
                  <a:gd name="T37" fmla="*/ 19 h 68"/>
                  <a:gd name="T38" fmla="*/ 224 w 224"/>
                  <a:gd name="T39" fmla="*/ 25 h 68"/>
                  <a:gd name="T40" fmla="*/ 224 w 224"/>
                  <a:gd name="T41" fmla="*/ 32 h 68"/>
                  <a:gd name="T42" fmla="*/ 224 w 224"/>
                  <a:gd name="T43" fmla="*/ 68 h 68"/>
                  <a:gd name="T44" fmla="*/ 0 w 224"/>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4" h="68">
                    <a:moveTo>
                      <a:pt x="0" y="68"/>
                    </a:moveTo>
                    <a:lnTo>
                      <a:pt x="0" y="32"/>
                    </a:lnTo>
                    <a:lnTo>
                      <a:pt x="0" y="32"/>
                    </a:lnTo>
                    <a:lnTo>
                      <a:pt x="0" y="25"/>
                    </a:lnTo>
                    <a:lnTo>
                      <a:pt x="2" y="19"/>
                    </a:lnTo>
                    <a:lnTo>
                      <a:pt x="5" y="14"/>
                    </a:lnTo>
                    <a:lnTo>
                      <a:pt x="9" y="10"/>
                    </a:lnTo>
                    <a:lnTo>
                      <a:pt x="13" y="6"/>
                    </a:lnTo>
                    <a:lnTo>
                      <a:pt x="19" y="3"/>
                    </a:lnTo>
                    <a:lnTo>
                      <a:pt x="24" y="1"/>
                    </a:lnTo>
                    <a:lnTo>
                      <a:pt x="31" y="0"/>
                    </a:lnTo>
                    <a:lnTo>
                      <a:pt x="193" y="0"/>
                    </a:lnTo>
                    <a:lnTo>
                      <a:pt x="193" y="0"/>
                    </a:lnTo>
                    <a:lnTo>
                      <a:pt x="199" y="1"/>
                    </a:lnTo>
                    <a:lnTo>
                      <a:pt x="205" y="3"/>
                    </a:lnTo>
                    <a:lnTo>
                      <a:pt x="210" y="6"/>
                    </a:lnTo>
                    <a:lnTo>
                      <a:pt x="215" y="10"/>
                    </a:lnTo>
                    <a:lnTo>
                      <a:pt x="219" y="14"/>
                    </a:lnTo>
                    <a:lnTo>
                      <a:pt x="222" y="19"/>
                    </a:lnTo>
                    <a:lnTo>
                      <a:pt x="224" y="25"/>
                    </a:lnTo>
                    <a:lnTo>
                      <a:pt x="224" y="32"/>
                    </a:lnTo>
                    <a:lnTo>
                      <a:pt x="224" y="68"/>
                    </a:lnTo>
                    <a:lnTo>
                      <a:pt x="0" y="68"/>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98" name="组合 97"/>
          <p:cNvGrpSpPr/>
          <p:nvPr/>
        </p:nvGrpSpPr>
        <p:grpSpPr>
          <a:xfrm>
            <a:off x="8055812" y="1304779"/>
            <a:ext cx="672725" cy="672725"/>
            <a:chOff x="3302457" y="2710411"/>
            <a:chExt cx="303402" cy="303402"/>
          </a:xfrm>
          <a:solidFill>
            <a:schemeClr val="bg1"/>
          </a:solidFill>
        </p:grpSpPr>
        <p:sp>
          <p:nvSpPr>
            <p:cNvPr id="99" name="椭圆 98"/>
            <p:cNvSpPr/>
            <p:nvPr/>
          </p:nvSpPr>
          <p:spPr>
            <a:xfrm>
              <a:off x="3302457" y="2710411"/>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100" name="组合 99"/>
            <p:cNvGrpSpPr/>
            <p:nvPr/>
          </p:nvGrpSpPr>
          <p:grpSpPr>
            <a:xfrm>
              <a:off x="3382034" y="2786461"/>
              <a:ext cx="144246" cy="151304"/>
              <a:chOff x="2847975" y="6135688"/>
              <a:chExt cx="811213" cy="850900"/>
            </a:xfrm>
            <a:grpFill/>
          </p:grpSpPr>
          <p:sp>
            <p:nvSpPr>
              <p:cNvPr id="101" name="Freeform 8"/>
              <p:cNvSpPr/>
              <p:nvPr/>
            </p:nvSpPr>
            <p:spPr bwMode="auto">
              <a:xfrm>
                <a:off x="2847975" y="6135688"/>
                <a:ext cx="811213" cy="463550"/>
              </a:xfrm>
              <a:custGeom>
                <a:avLst/>
                <a:gdLst>
                  <a:gd name="T0" fmla="*/ 245 w 511"/>
                  <a:gd name="T1" fmla="*/ 2 h 292"/>
                  <a:gd name="T2" fmla="*/ 10 w 511"/>
                  <a:gd name="T3" fmla="*/ 129 h 292"/>
                  <a:gd name="T4" fmla="*/ 10 w 511"/>
                  <a:gd name="T5" fmla="*/ 129 h 292"/>
                  <a:gd name="T6" fmla="*/ 6 w 511"/>
                  <a:gd name="T7" fmla="*/ 132 h 292"/>
                  <a:gd name="T8" fmla="*/ 2 w 511"/>
                  <a:gd name="T9" fmla="*/ 136 h 292"/>
                  <a:gd name="T10" fmla="*/ 0 w 511"/>
                  <a:gd name="T11" fmla="*/ 141 h 292"/>
                  <a:gd name="T12" fmla="*/ 0 w 511"/>
                  <a:gd name="T13" fmla="*/ 146 h 292"/>
                  <a:gd name="T14" fmla="*/ 0 w 511"/>
                  <a:gd name="T15" fmla="*/ 151 h 292"/>
                  <a:gd name="T16" fmla="*/ 2 w 511"/>
                  <a:gd name="T17" fmla="*/ 155 h 292"/>
                  <a:gd name="T18" fmla="*/ 6 w 511"/>
                  <a:gd name="T19" fmla="*/ 159 h 292"/>
                  <a:gd name="T20" fmla="*/ 10 w 511"/>
                  <a:gd name="T21" fmla="*/ 163 h 292"/>
                  <a:gd name="T22" fmla="*/ 245 w 511"/>
                  <a:gd name="T23" fmla="*/ 289 h 292"/>
                  <a:gd name="T24" fmla="*/ 245 w 511"/>
                  <a:gd name="T25" fmla="*/ 289 h 292"/>
                  <a:gd name="T26" fmla="*/ 250 w 511"/>
                  <a:gd name="T27" fmla="*/ 291 h 292"/>
                  <a:gd name="T28" fmla="*/ 256 w 511"/>
                  <a:gd name="T29" fmla="*/ 292 h 292"/>
                  <a:gd name="T30" fmla="*/ 261 w 511"/>
                  <a:gd name="T31" fmla="*/ 291 h 292"/>
                  <a:gd name="T32" fmla="*/ 267 w 511"/>
                  <a:gd name="T33" fmla="*/ 289 h 292"/>
                  <a:gd name="T34" fmla="*/ 500 w 511"/>
                  <a:gd name="T35" fmla="*/ 163 h 292"/>
                  <a:gd name="T36" fmla="*/ 500 w 511"/>
                  <a:gd name="T37" fmla="*/ 163 h 292"/>
                  <a:gd name="T38" fmla="*/ 505 w 511"/>
                  <a:gd name="T39" fmla="*/ 159 h 292"/>
                  <a:gd name="T40" fmla="*/ 508 w 511"/>
                  <a:gd name="T41" fmla="*/ 155 h 292"/>
                  <a:gd name="T42" fmla="*/ 510 w 511"/>
                  <a:gd name="T43" fmla="*/ 151 h 292"/>
                  <a:gd name="T44" fmla="*/ 511 w 511"/>
                  <a:gd name="T45" fmla="*/ 146 h 292"/>
                  <a:gd name="T46" fmla="*/ 510 w 511"/>
                  <a:gd name="T47" fmla="*/ 141 h 292"/>
                  <a:gd name="T48" fmla="*/ 508 w 511"/>
                  <a:gd name="T49" fmla="*/ 136 h 292"/>
                  <a:gd name="T50" fmla="*/ 505 w 511"/>
                  <a:gd name="T51" fmla="*/ 132 h 292"/>
                  <a:gd name="T52" fmla="*/ 500 w 511"/>
                  <a:gd name="T53" fmla="*/ 129 h 292"/>
                  <a:gd name="T54" fmla="*/ 267 w 511"/>
                  <a:gd name="T55" fmla="*/ 2 h 292"/>
                  <a:gd name="T56" fmla="*/ 267 w 511"/>
                  <a:gd name="T57" fmla="*/ 2 h 292"/>
                  <a:gd name="T58" fmla="*/ 261 w 511"/>
                  <a:gd name="T59" fmla="*/ 0 h 292"/>
                  <a:gd name="T60" fmla="*/ 256 w 511"/>
                  <a:gd name="T61" fmla="*/ 0 h 292"/>
                  <a:gd name="T62" fmla="*/ 250 w 511"/>
                  <a:gd name="T63" fmla="*/ 0 h 292"/>
                  <a:gd name="T64" fmla="*/ 245 w 511"/>
                  <a:gd name="T65" fmla="*/ 2 h 292"/>
                  <a:gd name="T66" fmla="*/ 245 w 511"/>
                  <a:gd name="T67" fmla="*/ 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1" h="292">
                    <a:moveTo>
                      <a:pt x="245" y="2"/>
                    </a:moveTo>
                    <a:lnTo>
                      <a:pt x="10" y="129"/>
                    </a:lnTo>
                    <a:lnTo>
                      <a:pt x="10" y="129"/>
                    </a:lnTo>
                    <a:lnTo>
                      <a:pt x="6" y="132"/>
                    </a:lnTo>
                    <a:lnTo>
                      <a:pt x="2" y="136"/>
                    </a:lnTo>
                    <a:lnTo>
                      <a:pt x="0" y="141"/>
                    </a:lnTo>
                    <a:lnTo>
                      <a:pt x="0" y="146"/>
                    </a:lnTo>
                    <a:lnTo>
                      <a:pt x="0" y="151"/>
                    </a:lnTo>
                    <a:lnTo>
                      <a:pt x="2" y="155"/>
                    </a:lnTo>
                    <a:lnTo>
                      <a:pt x="6" y="159"/>
                    </a:lnTo>
                    <a:lnTo>
                      <a:pt x="10" y="163"/>
                    </a:lnTo>
                    <a:lnTo>
                      <a:pt x="245" y="289"/>
                    </a:lnTo>
                    <a:lnTo>
                      <a:pt x="245" y="289"/>
                    </a:lnTo>
                    <a:lnTo>
                      <a:pt x="250" y="291"/>
                    </a:lnTo>
                    <a:lnTo>
                      <a:pt x="256" y="292"/>
                    </a:lnTo>
                    <a:lnTo>
                      <a:pt x="261" y="291"/>
                    </a:lnTo>
                    <a:lnTo>
                      <a:pt x="267" y="289"/>
                    </a:lnTo>
                    <a:lnTo>
                      <a:pt x="500" y="163"/>
                    </a:lnTo>
                    <a:lnTo>
                      <a:pt x="500" y="163"/>
                    </a:lnTo>
                    <a:lnTo>
                      <a:pt x="505" y="159"/>
                    </a:lnTo>
                    <a:lnTo>
                      <a:pt x="508" y="155"/>
                    </a:lnTo>
                    <a:lnTo>
                      <a:pt x="510" y="151"/>
                    </a:lnTo>
                    <a:lnTo>
                      <a:pt x="511" y="146"/>
                    </a:lnTo>
                    <a:lnTo>
                      <a:pt x="510" y="141"/>
                    </a:lnTo>
                    <a:lnTo>
                      <a:pt x="508" y="136"/>
                    </a:lnTo>
                    <a:lnTo>
                      <a:pt x="505" y="132"/>
                    </a:lnTo>
                    <a:lnTo>
                      <a:pt x="500" y="129"/>
                    </a:lnTo>
                    <a:lnTo>
                      <a:pt x="267" y="2"/>
                    </a:lnTo>
                    <a:lnTo>
                      <a:pt x="267" y="2"/>
                    </a:lnTo>
                    <a:lnTo>
                      <a:pt x="261" y="0"/>
                    </a:lnTo>
                    <a:lnTo>
                      <a:pt x="256" y="0"/>
                    </a:lnTo>
                    <a:lnTo>
                      <a:pt x="250" y="0"/>
                    </a:lnTo>
                    <a:lnTo>
                      <a:pt x="245" y="2"/>
                    </a:lnTo>
                    <a:lnTo>
                      <a:pt x="245" y="2"/>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2" name="Freeform 9"/>
              <p:cNvSpPr/>
              <p:nvPr/>
            </p:nvSpPr>
            <p:spPr bwMode="auto">
              <a:xfrm>
                <a:off x="2847975" y="6505575"/>
                <a:ext cx="811213" cy="295275"/>
              </a:xfrm>
              <a:custGeom>
                <a:avLst/>
                <a:gdLst>
                  <a:gd name="T0" fmla="*/ 51 w 511"/>
                  <a:gd name="T1" fmla="*/ 0 h 186"/>
                  <a:gd name="T2" fmla="*/ 10 w 511"/>
                  <a:gd name="T3" fmla="*/ 22 h 186"/>
                  <a:gd name="T4" fmla="*/ 10 w 511"/>
                  <a:gd name="T5" fmla="*/ 22 h 186"/>
                  <a:gd name="T6" fmla="*/ 6 w 511"/>
                  <a:gd name="T7" fmla="*/ 25 h 186"/>
                  <a:gd name="T8" fmla="*/ 2 w 511"/>
                  <a:gd name="T9" fmla="*/ 30 h 186"/>
                  <a:gd name="T10" fmla="*/ 0 w 511"/>
                  <a:gd name="T11" fmla="*/ 34 h 186"/>
                  <a:gd name="T12" fmla="*/ 0 w 511"/>
                  <a:gd name="T13" fmla="*/ 39 h 186"/>
                  <a:gd name="T14" fmla="*/ 0 w 511"/>
                  <a:gd name="T15" fmla="*/ 44 h 186"/>
                  <a:gd name="T16" fmla="*/ 2 w 511"/>
                  <a:gd name="T17" fmla="*/ 49 h 186"/>
                  <a:gd name="T18" fmla="*/ 6 w 511"/>
                  <a:gd name="T19" fmla="*/ 53 h 186"/>
                  <a:gd name="T20" fmla="*/ 10 w 511"/>
                  <a:gd name="T21" fmla="*/ 56 h 186"/>
                  <a:gd name="T22" fmla="*/ 245 w 511"/>
                  <a:gd name="T23" fmla="*/ 183 h 186"/>
                  <a:gd name="T24" fmla="*/ 245 w 511"/>
                  <a:gd name="T25" fmla="*/ 183 h 186"/>
                  <a:gd name="T26" fmla="*/ 250 w 511"/>
                  <a:gd name="T27" fmla="*/ 185 h 186"/>
                  <a:gd name="T28" fmla="*/ 256 w 511"/>
                  <a:gd name="T29" fmla="*/ 186 h 186"/>
                  <a:gd name="T30" fmla="*/ 261 w 511"/>
                  <a:gd name="T31" fmla="*/ 185 h 186"/>
                  <a:gd name="T32" fmla="*/ 267 w 511"/>
                  <a:gd name="T33" fmla="*/ 183 h 186"/>
                  <a:gd name="T34" fmla="*/ 500 w 511"/>
                  <a:gd name="T35" fmla="*/ 56 h 186"/>
                  <a:gd name="T36" fmla="*/ 500 w 511"/>
                  <a:gd name="T37" fmla="*/ 56 h 186"/>
                  <a:gd name="T38" fmla="*/ 505 w 511"/>
                  <a:gd name="T39" fmla="*/ 53 h 186"/>
                  <a:gd name="T40" fmla="*/ 508 w 511"/>
                  <a:gd name="T41" fmla="*/ 49 h 186"/>
                  <a:gd name="T42" fmla="*/ 510 w 511"/>
                  <a:gd name="T43" fmla="*/ 44 h 186"/>
                  <a:gd name="T44" fmla="*/ 511 w 511"/>
                  <a:gd name="T45" fmla="*/ 39 h 186"/>
                  <a:gd name="T46" fmla="*/ 510 w 511"/>
                  <a:gd name="T47" fmla="*/ 34 h 186"/>
                  <a:gd name="T48" fmla="*/ 508 w 511"/>
                  <a:gd name="T49" fmla="*/ 30 h 186"/>
                  <a:gd name="T50" fmla="*/ 505 w 511"/>
                  <a:gd name="T51" fmla="*/ 25 h 186"/>
                  <a:gd name="T52" fmla="*/ 500 w 511"/>
                  <a:gd name="T53" fmla="*/ 22 h 186"/>
                  <a:gd name="T54" fmla="*/ 459 w 511"/>
                  <a:gd name="T5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6">
                    <a:moveTo>
                      <a:pt x="51" y="0"/>
                    </a:moveTo>
                    <a:lnTo>
                      <a:pt x="10" y="22"/>
                    </a:lnTo>
                    <a:lnTo>
                      <a:pt x="10" y="22"/>
                    </a:lnTo>
                    <a:lnTo>
                      <a:pt x="6" y="25"/>
                    </a:lnTo>
                    <a:lnTo>
                      <a:pt x="2" y="30"/>
                    </a:lnTo>
                    <a:lnTo>
                      <a:pt x="0" y="34"/>
                    </a:lnTo>
                    <a:lnTo>
                      <a:pt x="0" y="39"/>
                    </a:lnTo>
                    <a:lnTo>
                      <a:pt x="0" y="44"/>
                    </a:lnTo>
                    <a:lnTo>
                      <a:pt x="2" y="49"/>
                    </a:lnTo>
                    <a:lnTo>
                      <a:pt x="6" y="53"/>
                    </a:lnTo>
                    <a:lnTo>
                      <a:pt x="10" y="56"/>
                    </a:lnTo>
                    <a:lnTo>
                      <a:pt x="245" y="183"/>
                    </a:lnTo>
                    <a:lnTo>
                      <a:pt x="245" y="183"/>
                    </a:lnTo>
                    <a:lnTo>
                      <a:pt x="250" y="185"/>
                    </a:lnTo>
                    <a:lnTo>
                      <a:pt x="256" y="186"/>
                    </a:lnTo>
                    <a:lnTo>
                      <a:pt x="261" y="185"/>
                    </a:lnTo>
                    <a:lnTo>
                      <a:pt x="267" y="183"/>
                    </a:lnTo>
                    <a:lnTo>
                      <a:pt x="500" y="56"/>
                    </a:lnTo>
                    <a:lnTo>
                      <a:pt x="500" y="56"/>
                    </a:lnTo>
                    <a:lnTo>
                      <a:pt x="505" y="53"/>
                    </a:lnTo>
                    <a:lnTo>
                      <a:pt x="508" y="49"/>
                    </a:lnTo>
                    <a:lnTo>
                      <a:pt x="510" y="44"/>
                    </a:lnTo>
                    <a:lnTo>
                      <a:pt x="511" y="39"/>
                    </a:lnTo>
                    <a:lnTo>
                      <a:pt x="510" y="34"/>
                    </a:lnTo>
                    <a:lnTo>
                      <a:pt x="508" y="30"/>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3" name="Freeform 10"/>
              <p:cNvSpPr/>
              <p:nvPr/>
            </p:nvSpPr>
            <p:spPr bwMode="auto">
              <a:xfrm>
                <a:off x="2847975" y="6692900"/>
                <a:ext cx="811213" cy="293688"/>
              </a:xfrm>
              <a:custGeom>
                <a:avLst/>
                <a:gdLst>
                  <a:gd name="T0" fmla="*/ 51 w 511"/>
                  <a:gd name="T1" fmla="*/ 0 h 185"/>
                  <a:gd name="T2" fmla="*/ 10 w 511"/>
                  <a:gd name="T3" fmla="*/ 22 h 185"/>
                  <a:gd name="T4" fmla="*/ 10 w 511"/>
                  <a:gd name="T5" fmla="*/ 22 h 185"/>
                  <a:gd name="T6" fmla="*/ 6 w 511"/>
                  <a:gd name="T7" fmla="*/ 25 h 185"/>
                  <a:gd name="T8" fmla="*/ 2 w 511"/>
                  <a:gd name="T9" fmla="*/ 29 h 185"/>
                  <a:gd name="T10" fmla="*/ 0 w 511"/>
                  <a:gd name="T11" fmla="*/ 34 h 185"/>
                  <a:gd name="T12" fmla="*/ 0 w 511"/>
                  <a:gd name="T13" fmla="*/ 39 h 185"/>
                  <a:gd name="T14" fmla="*/ 0 w 511"/>
                  <a:gd name="T15" fmla="*/ 44 h 185"/>
                  <a:gd name="T16" fmla="*/ 2 w 511"/>
                  <a:gd name="T17" fmla="*/ 48 h 185"/>
                  <a:gd name="T18" fmla="*/ 6 w 511"/>
                  <a:gd name="T19" fmla="*/ 52 h 185"/>
                  <a:gd name="T20" fmla="*/ 10 w 511"/>
                  <a:gd name="T21" fmla="*/ 56 h 185"/>
                  <a:gd name="T22" fmla="*/ 245 w 511"/>
                  <a:gd name="T23" fmla="*/ 182 h 185"/>
                  <a:gd name="T24" fmla="*/ 245 w 511"/>
                  <a:gd name="T25" fmla="*/ 182 h 185"/>
                  <a:gd name="T26" fmla="*/ 250 w 511"/>
                  <a:gd name="T27" fmla="*/ 184 h 185"/>
                  <a:gd name="T28" fmla="*/ 256 w 511"/>
                  <a:gd name="T29" fmla="*/ 185 h 185"/>
                  <a:gd name="T30" fmla="*/ 261 w 511"/>
                  <a:gd name="T31" fmla="*/ 184 h 185"/>
                  <a:gd name="T32" fmla="*/ 267 w 511"/>
                  <a:gd name="T33" fmla="*/ 182 h 185"/>
                  <a:gd name="T34" fmla="*/ 500 w 511"/>
                  <a:gd name="T35" fmla="*/ 56 h 185"/>
                  <a:gd name="T36" fmla="*/ 500 w 511"/>
                  <a:gd name="T37" fmla="*/ 56 h 185"/>
                  <a:gd name="T38" fmla="*/ 505 w 511"/>
                  <a:gd name="T39" fmla="*/ 52 h 185"/>
                  <a:gd name="T40" fmla="*/ 508 w 511"/>
                  <a:gd name="T41" fmla="*/ 48 h 185"/>
                  <a:gd name="T42" fmla="*/ 510 w 511"/>
                  <a:gd name="T43" fmla="*/ 44 h 185"/>
                  <a:gd name="T44" fmla="*/ 511 w 511"/>
                  <a:gd name="T45" fmla="*/ 39 h 185"/>
                  <a:gd name="T46" fmla="*/ 510 w 511"/>
                  <a:gd name="T47" fmla="*/ 34 h 185"/>
                  <a:gd name="T48" fmla="*/ 508 w 511"/>
                  <a:gd name="T49" fmla="*/ 29 h 185"/>
                  <a:gd name="T50" fmla="*/ 505 w 511"/>
                  <a:gd name="T51" fmla="*/ 25 h 185"/>
                  <a:gd name="T52" fmla="*/ 500 w 511"/>
                  <a:gd name="T53" fmla="*/ 22 h 185"/>
                  <a:gd name="T54" fmla="*/ 459 w 511"/>
                  <a:gd name="T5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5">
                    <a:moveTo>
                      <a:pt x="51" y="0"/>
                    </a:moveTo>
                    <a:lnTo>
                      <a:pt x="10" y="22"/>
                    </a:lnTo>
                    <a:lnTo>
                      <a:pt x="10" y="22"/>
                    </a:lnTo>
                    <a:lnTo>
                      <a:pt x="6" y="25"/>
                    </a:lnTo>
                    <a:lnTo>
                      <a:pt x="2" y="29"/>
                    </a:lnTo>
                    <a:lnTo>
                      <a:pt x="0" y="34"/>
                    </a:lnTo>
                    <a:lnTo>
                      <a:pt x="0" y="39"/>
                    </a:lnTo>
                    <a:lnTo>
                      <a:pt x="0" y="44"/>
                    </a:lnTo>
                    <a:lnTo>
                      <a:pt x="2" y="48"/>
                    </a:lnTo>
                    <a:lnTo>
                      <a:pt x="6" y="52"/>
                    </a:lnTo>
                    <a:lnTo>
                      <a:pt x="10" y="56"/>
                    </a:lnTo>
                    <a:lnTo>
                      <a:pt x="245" y="182"/>
                    </a:lnTo>
                    <a:lnTo>
                      <a:pt x="245" y="182"/>
                    </a:lnTo>
                    <a:lnTo>
                      <a:pt x="250" y="184"/>
                    </a:lnTo>
                    <a:lnTo>
                      <a:pt x="256" y="185"/>
                    </a:lnTo>
                    <a:lnTo>
                      <a:pt x="261" y="184"/>
                    </a:lnTo>
                    <a:lnTo>
                      <a:pt x="267" y="182"/>
                    </a:lnTo>
                    <a:lnTo>
                      <a:pt x="500" y="56"/>
                    </a:lnTo>
                    <a:lnTo>
                      <a:pt x="500" y="56"/>
                    </a:lnTo>
                    <a:lnTo>
                      <a:pt x="505" y="52"/>
                    </a:lnTo>
                    <a:lnTo>
                      <a:pt x="508" y="48"/>
                    </a:lnTo>
                    <a:lnTo>
                      <a:pt x="510" y="44"/>
                    </a:lnTo>
                    <a:lnTo>
                      <a:pt x="511" y="39"/>
                    </a:lnTo>
                    <a:lnTo>
                      <a:pt x="510" y="34"/>
                    </a:lnTo>
                    <a:lnTo>
                      <a:pt x="508" y="29"/>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104" name="组合 103"/>
          <p:cNvGrpSpPr/>
          <p:nvPr/>
        </p:nvGrpSpPr>
        <p:grpSpPr>
          <a:xfrm>
            <a:off x="5272447" y="1592870"/>
            <a:ext cx="1698332" cy="1698332"/>
            <a:chOff x="3935044" y="1481229"/>
            <a:chExt cx="1273915" cy="1273915"/>
          </a:xfrm>
          <a:solidFill>
            <a:schemeClr val="bg1"/>
          </a:solidFill>
        </p:grpSpPr>
        <p:sp>
          <p:nvSpPr>
            <p:cNvPr id="105" name="Freeform 6"/>
            <p:cNvSpPr/>
            <p:nvPr/>
          </p:nvSpPr>
          <p:spPr bwMode="auto">
            <a:xfrm rot="8100000">
              <a:off x="3935044" y="1481229"/>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3B3838"/>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106" name="组合 105"/>
            <p:cNvGrpSpPr/>
            <p:nvPr/>
          </p:nvGrpSpPr>
          <p:grpSpPr>
            <a:xfrm>
              <a:off x="4425000" y="1980933"/>
              <a:ext cx="294002" cy="293454"/>
              <a:chOff x="4064000" y="6135688"/>
              <a:chExt cx="852488" cy="850900"/>
            </a:xfrm>
            <a:grpFill/>
          </p:grpSpPr>
          <p:sp>
            <p:nvSpPr>
              <p:cNvPr id="107" name="Freeform 11"/>
              <p:cNvSpPr/>
              <p:nvPr/>
            </p:nvSpPr>
            <p:spPr bwMode="auto">
              <a:xfrm>
                <a:off x="4064000" y="6135688"/>
                <a:ext cx="852488" cy="850900"/>
              </a:xfrm>
              <a:custGeom>
                <a:avLst/>
                <a:gdLst>
                  <a:gd name="T0" fmla="*/ 529 w 537"/>
                  <a:gd name="T1" fmla="*/ 80 h 536"/>
                  <a:gd name="T2" fmla="*/ 456 w 537"/>
                  <a:gd name="T3" fmla="*/ 7 h 536"/>
                  <a:gd name="T4" fmla="*/ 456 w 537"/>
                  <a:gd name="T5" fmla="*/ 7 h 536"/>
                  <a:gd name="T6" fmla="*/ 452 w 537"/>
                  <a:gd name="T7" fmla="*/ 3 h 536"/>
                  <a:gd name="T8" fmla="*/ 447 w 537"/>
                  <a:gd name="T9" fmla="*/ 1 h 536"/>
                  <a:gd name="T10" fmla="*/ 442 w 537"/>
                  <a:gd name="T11" fmla="*/ 0 h 536"/>
                  <a:gd name="T12" fmla="*/ 437 w 537"/>
                  <a:gd name="T13" fmla="*/ 0 h 536"/>
                  <a:gd name="T14" fmla="*/ 432 w 537"/>
                  <a:gd name="T15" fmla="*/ 0 h 536"/>
                  <a:gd name="T16" fmla="*/ 427 w 537"/>
                  <a:gd name="T17" fmla="*/ 2 h 536"/>
                  <a:gd name="T18" fmla="*/ 422 w 537"/>
                  <a:gd name="T19" fmla="*/ 5 h 536"/>
                  <a:gd name="T20" fmla="*/ 417 w 537"/>
                  <a:gd name="T21" fmla="*/ 8 h 536"/>
                  <a:gd name="T22" fmla="*/ 367 w 537"/>
                  <a:gd name="T23" fmla="*/ 59 h 536"/>
                  <a:gd name="T24" fmla="*/ 43 w 537"/>
                  <a:gd name="T25" fmla="*/ 383 h 536"/>
                  <a:gd name="T26" fmla="*/ 0 w 537"/>
                  <a:gd name="T27" fmla="*/ 536 h 536"/>
                  <a:gd name="T28" fmla="*/ 153 w 537"/>
                  <a:gd name="T29" fmla="*/ 494 h 536"/>
                  <a:gd name="T30" fmla="*/ 478 w 537"/>
                  <a:gd name="T31" fmla="*/ 169 h 536"/>
                  <a:gd name="T32" fmla="*/ 528 w 537"/>
                  <a:gd name="T33" fmla="*/ 119 h 536"/>
                  <a:gd name="T34" fmla="*/ 528 w 537"/>
                  <a:gd name="T35" fmla="*/ 119 h 536"/>
                  <a:gd name="T36" fmla="*/ 531 w 537"/>
                  <a:gd name="T37" fmla="*/ 115 h 536"/>
                  <a:gd name="T38" fmla="*/ 534 w 537"/>
                  <a:gd name="T39" fmla="*/ 110 h 536"/>
                  <a:gd name="T40" fmla="*/ 536 w 537"/>
                  <a:gd name="T41" fmla="*/ 105 h 536"/>
                  <a:gd name="T42" fmla="*/ 537 w 537"/>
                  <a:gd name="T43" fmla="*/ 99 h 536"/>
                  <a:gd name="T44" fmla="*/ 536 w 537"/>
                  <a:gd name="T45" fmla="*/ 94 h 536"/>
                  <a:gd name="T46" fmla="*/ 535 w 537"/>
                  <a:gd name="T47" fmla="*/ 89 h 536"/>
                  <a:gd name="T48" fmla="*/ 533 w 537"/>
                  <a:gd name="T49" fmla="*/ 85 h 536"/>
                  <a:gd name="T50" fmla="*/ 529 w 537"/>
                  <a:gd name="T51" fmla="*/ 80 h 536"/>
                  <a:gd name="T52" fmla="*/ 529 w 537"/>
                  <a:gd name="T53" fmla="*/ 8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7" h="536">
                    <a:moveTo>
                      <a:pt x="529" y="80"/>
                    </a:moveTo>
                    <a:lnTo>
                      <a:pt x="456" y="7"/>
                    </a:lnTo>
                    <a:lnTo>
                      <a:pt x="456" y="7"/>
                    </a:lnTo>
                    <a:lnTo>
                      <a:pt x="452" y="3"/>
                    </a:lnTo>
                    <a:lnTo>
                      <a:pt x="447" y="1"/>
                    </a:lnTo>
                    <a:lnTo>
                      <a:pt x="442" y="0"/>
                    </a:lnTo>
                    <a:lnTo>
                      <a:pt x="437" y="0"/>
                    </a:lnTo>
                    <a:lnTo>
                      <a:pt x="432" y="0"/>
                    </a:lnTo>
                    <a:lnTo>
                      <a:pt x="427" y="2"/>
                    </a:lnTo>
                    <a:lnTo>
                      <a:pt x="422" y="5"/>
                    </a:lnTo>
                    <a:lnTo>
                      <a:pt x="417" y="8"/>
                    </a:lnTo>
                    <a:lnTo>
                      <a:pt x="367" y="59"/>
                    </a:lnTo>
                    <a:lnTo>
                      <a:pt x="43" y="383"/>
                    </a:lnTo>
                    <a:lnTo>
                      <a:pt x="0" y="536"/>
                    </a:lnTo>
                    <a:lnTo>
                      <a:pt x="153" y="494"/>
                    </a:lnTo>
                    <a:lnTo>
                      <a:pt x="478" y="169"/>
                    </a:lnTo>
                    <a:lnTo>
                      <a:pt x="528" y="119"/>
                    </a:lnTo>
                    <a:lnTo>
                      <a:pt x="528" y="119"/>
                    </a:lnTo>
                    <a:lnTo>
                      <a:pt x="531" y="115"/>
                    </a:lnTo>
                    <a:lnTo>
                      <a:pt x="534" y="110"/>
                    </a:lnTo>
                    <a:lnTo>
                      <a:pt x="536" y="105"/>
                    </a:lnTo>
                    <a:lnTo>
                      <a:pt x="537" y="99"/>
                    </a:lnTo>
                    <a:lnTo>
                      <a:pt x="536" y="94"/>
                    </a:lnTo>
                    <a:lnTo>
                      <a:pt x="535" y="89"/>
                    </a:lnTo>
                    <a:lnTo>
                      <a:pt x="533" y="85"/>
                    </a:lnTo>
                    <a:lnTo>
                      <a:pt x="529" y="80"/>
                    </a:lnTo>
                    <a:lnTo>
                      <a:pt x="529" y="80"/>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8" name="Line 12"/>
              <p:cNvSpPr>
                <a:spLocks noChangeShapeType="1"/>
              </p:cNvSpPr>
              <p:nvPr/>
            </p:nvSpPr>
            <p:spPr bwMode="auto">
              <a:xfrm>
                <a:off x="4646613" y="6229350"/>
                <a:ext cx="176213" cy="1746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9" name="Line 13"/>
              <p:cNvSpPr>
                <a:spLocks noChangeShapeType="1"/>
              </p:cNvSpPr>
              <p:nvPr/>
            </p:nvSpPr>
            <p:spPr bwMode="auto">
              <a:xfrm flipH="1">
                <a:off x="4210050" y="6272213"/>
                <a:ext cx="479425" cy="48101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0" name="Line 14"/>
              <p:cNvSpPr>
                <a:spLocks noChangeShapeType="1"/>
              </p:cNvSpPr>
              <p:nvPr/>
            </p:nvSpPr>
            <p:spPr bwMode="auto">
              <a:xfrm flipH="1">
                <a:off x="4297363" y="6361113"/>
                <a:ext cx="481013" cy="4794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1" name="Freeform 15"/>
              <p:cNvSpPr/>
              <p:nvPr/>
            </p:nvSpPr>
            <p:spPr bwMode="auto">
              <a:xfrm>
                <a:off x="4132263" y="6743700"/>
                <a:ext cx="174625" cy="176213"/>
              </a:xfrm>
              <a:custGeom>
                <a:avLst/>
                <a:gdLst>
                  <a:gd name="T0" fmla="*/ 0 w 110"/>
                  <a:gd name="T1" fmla="*/ 0 h 111"/>
                  <a:gd name="T2" fmla="*/ 49 w 110"/>
                  <a:gd name="T3" fmla="*/ 6 h 111"/>
                  <a:gd name="T4" fmla="*/ 55 w 110"/>
                  <a:gd name="T5" fmla="*/ 55 h 111"/>
                  <a:gd name="T6" fmla="*/ 104 w 110"/>
                  <a:gd name="T7" fmla="*/ 61 h 111"/>
                  <a:gd name="T8" fmla="*/ 110 w 110"/>
                  <a:gd name="T9" fmla="*/ 111 h 111"/>
                </a:gdLst>
                <a:ahLst/>
                <a:cxnLst>
                  <a:cxn ang="0">
                    <a:pos x="T0" y="T1"/>
                  </a:cxn>
                  <a:cxn ang="0">
                    <a:pos x="T2" y="T3"/>
                  </a:cxn>
                  <a:cxn ang="0">
                    <a:pos x="T4" y="T5"/>
                  </a:cxn>
                  <a:cxn ang="0">
                    <a:pos x="T6" y="T7"/>
                  </a:cxn>
                  <a:cxn ang="0">
                    <a:pos x="T8" y="T9"/>
                  </a:cxn>
                </a:cxnLst>
                <a:rect l="0" t="0" r="r" b="b"/>
                <a:pathLst>
                  <a:path w="110" h="111">
                    <a:moveTo>
                      <a:pt x="0" y="0"/>
                    </a:moveTo>
                    <a:lnTo>
                      <a:pt x="49" y="6"/>
                    </a:lnTo>
                    <a:lnTo>
                      <a:pt x="55" y="55"/>
                    </a:lnTo>
                    <a:lnTo>
                      <a:pt x="104" y="61"/>
                    </a:lnTo>
                    <a:lnTo>
                      <a:pt x="110" y="1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2" name="Line 16"/>
              <p:cNvSpPr>
                <a:spLocks noChangeShapeType="1"/>
              </p:cNvSpPr>
              <p:nvPr/>
            </p:nvSpPr>
            <p:spPr bwMode="auto">
              <a:xfrm flipV="1">
                <a:off x="4149725" y="6269038"/>
                <a:ext cx="117475"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3" name="Line 17"/>
              <p:cNvSpPr>
                <a:spLocks noChangeShapeType="1"/>
              </p:cNvSpPr>
              <p:nvPr/>
            </p:nvSpPr>
            <p:spPr bwMode="auto">
              <a:xfrm flipV="1">
                <a:off x="4214813" y="6370638"/>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4" name="Line 18"/>
              <p:cNvSpPr>
                <a:spLocks noChangeShapeType="1"/>
              </p:cNvSpPr>
              <p:nvPr/>
            </p:nvSpPr>
            <p:spPr bwMode="auto">
              <a:xfrm flipV="1">
                <a:off x="4662488" y="6783388"/>
                <a:ext cx="119063"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5" name="Line 19"/>
              <p:cNvSpPr>
                <a:spLocks noChangeShapeType="1"/>
              </p:cNvSpPr>
              <p:nvPr/>
            </p:nvSpPr>
            <p:spPr bwMode="auto">
              <a:xfrm flipV="1">
                <a:off x="4597400" y="6753225"/>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6" name="Freeform 20"/>
              <p:cNvSpPr/>
              <p:nvPr/>
            </p:nvSpPr>
            <p:spPr bwMode="auto">
              <a:xfrm>
                <a:off x="4084638" y="6157913"/>
                <a:ext cx="369888" cy="368300"/>
              </a:xfrm>
              <a:custGeom>
                <a:avLst/>
                <a:gdLst>
                  <a:gd name="T0" fmla="*/ 233 w 233"/>
                  <a:gd name="T1" fmla="*/ 128 h 232"/>
                  <a:gd name="T2" fmla="*/ 111 w 233"/>
                  <a:gd name="T3" fmla="*/ 7 h 232"/>
                  <a:gd name="T4" fmla="*/ 111 w 233"/>
                  <a:gd name="T5" fmla="*/ 7 h 232"/>
                  <a:gd name="T6" fmla="*/ 107 w 233"/>
                  <a:gd name="T7" fmla="*/ 4 h 232"/>
                  <a:gd name="T8" fmla="*/ 103 w 233"/>
                  <a:gd name="T9" fmla="*/ 2 h 232"/>
                  <a:gd name="T10" fmla="*/ 98 w 233"/>
                  <a:gd name="T11" fmla="*/ 0 h 232"/>
                  <a:gd name="T12" fmla="*/ 94 w 233"/>
                  <a:gd name="T13" fmla="*/ 0 h 232"/>
                  <a:gd name="T14" fmla="*/ 89 w 233"/>
                  <a:gd name="T15" fmla="*/ 0 h 232"/>
                  <a:gd name="T16" fmla="*/ 84 w 233"/>
                  <a:gd name="T17" fmla="*/ 2 h 232"/>
                  <a:gd name="T18" fmla="*/ 80 w 233"/>
                  <a:gd name="T19" fmla="*/ 4 h 232"/>
                  <a:gd name="T20" fmla="*/ 76 w 233"/>
                  <a:gd name="T21" fmla="*/ 7 h 232"/>
                  <a:gd name="T22" fmla="*/ 7 w 233"/>
                  <a:gd name="T23" fmla="*/ 77 h 232"/>
                  <a:gd name="T24" fmla="*/ 7 w 233"/>
                  <a:gd name="T25" fmla="*/ 77 h 232"/>
                  <a:gd name="T26" fmla="*/ 4 w 233"/>
                  <a:gd name="T27" fmla="*/ 80 h 232"/>
                  <a:gd name="T28" fmla="*/ 2 w 233"/>
                  <a:gd name="T29" fmla="*/ 85 h 232"/>
                  <a:gd name="T30" fmla="*/ 0 w 233"/>
                  <a:gd name="T31" fmla="*/ 89 h 232"/>
                  <a:gd name="T32" fmla="*/ 0 w 233"/>
                  <a:gd name="T33" fmla="*/ 94 h 232"/>
                  <a:gd name="T34" fmla="*/ 0 w 233"/>
                  <a:gd name="T35" fmla="*/ 99 h 232"/>
                  <a:gd name="T36" fmla="*/ 2 w 233"/>
                  <a:gd name="T37" fmla="*/ 103 h 232"/>
                  <a:gd name="T38" fmla="*/ 4 w 233"/>
                  <a:gd name="T39" fmla="*/ 107 h 232"/>
                  <a:gd name="T40" fmla="*/ 7 w 233"/>
                  <a:gd name="T41" fmla="*/ 111 h 232"/>
                  <a:gd name="T42" fmla="*/ 128 w 233"/>
                  <a:gd name="T43"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3" h="232">
                    <a:moveTo>
                      <a:pt x="233" y="128"/>
                    </a:moveTo>
                    <a:lnTo>
                      <a:pt x="111" y="7"/>
                    </a:lnTo>
                    <a:lnTo>
                      <a:pt x="111" y="7"/>
                    </a:lnTo>
                    <a:lnTo>
                      <a:pt x="107" y="4"/>
                    </a:lnTo>
                    <a:lnTo>
                      <a:pt x="103" y="2"/>
                    </a:lnTo>
                    <a:lnTo>
                      <a:pt x="98" y="0"/>
                    </a:lnTo>
                    <a:lnTo>
                      <a:pt x="94" y="0"/>
                    </a:lnTo>
                    <a:lnTo>
                      <a:pt x="89" y="0"/>
                    </a:lnTo>
                    <a:lnTo>
                      <a:pt x="84" y="2"/>
                    </a:lnTo>
                    <a:lnTo>
                      <a:pt x="80" y="4"/>
                    </a:lnTo>
                    <a:lnTo>
                      <a:pt x="76" y="7"/>
                    </a:lnTo>
                    <a:lnTo>
                      <a:pt x="7" y="77"/>
                    </a:lnTo>
                    <a:lnTo>
                      <a:pt x="7" y="77"/>
                    </a:lnTo>
                    <a:lnTo>
                      <a:pt x="4" y="80"/>
                    </a:lnTo>
                    <a:lnTo>
                      <a:pt x="2" y="85"/>
                    </a:lnTo>
                    <a:lnTo>
                      <a:pt x="0" y="89"/>
                    </a:lnTo>
                    <a:lnTo>
                      <a:pt x="0" y="94"/>
                    </a:lnTo>
                    <a:lnTo>
                      <a:pt x="0" y="99"/>
                    </a:lnTo>
                    <a:lnTo>
                      <a:pt x="2" y="103"/>
                    </a:lnTo>
                    <a:lnTo>
                      <a:pt x="4" y="107"/>
                    </a:lnTo>
                    <a:lnTo>
                      <a:pt x="7" y="111"/>
                    </a:lnTo>
                    <a:lnTo>
                      <a:pt x="128" y="232"/>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7" name="Freeform 21"/>
              <p:cNvSpPr/>
              <p:nvPr/>
            </p:nvSpPr>
            <p:spPr bwMode="auto">
              <a:xfrm>
                <a:off x="4524375" y="6596063"/>
                <a:ext cx="368300" cy="369888"/>
              </a:xfrm>
              <a:custGeom>
                <a:avLst/>
                <a:gdLst>
                  <a:gd name="T0" fmla="*/ 0 w 232"/>
                  <a:gd name="T1" fmla="*/ 106 h 233"/>
                  <a:gd name="T2" fmla="*/ 121 w 232"/>
                  <a:gd name="T3" fmla="*/ 226 h 233"/>
                  <a:gd name="T4" fmla="*/ 121 w 232"/>
                  <a:gd name="T5" fmla="*/ 226 h 233"/>
                  <a:gd name="T6" fmla="*/ 125 w 232"/>
                  <a:gd name="T7" fmla="*/ 229 h 233"/>
                  <a:gd name="T8" fmla="*/ 129 w 232"/>
                  <a:gd name="T9" fmla="*/ 232 h 233"/>
                  <a:gd name="T10" fmla="*/ 134 w 232"/>
                  <a:gd name="T11" fmla="*/ 233 h 233"/>
                  <a:gd name="T12" fmla="*/ 138 w 232"/>
                  <a:gd name="T13" fmla="*/ 233 h 233"/>
                  <a:gd name="T14" fmla="*/ 143 w 232"/>
                  <a:gd name="T15" fmla="*/ 233 h 233"/>
                  <a:gd name="T16" fmla="*/ 148 w 232"/>
                  <a:gd name="T17" fmla="*/ 232 h 233"/>
                  <a:gd name="T18" fmla="*/ 152 w 232"/>
                  <a:gd name="T19" fmla="*/ 229 h 233"/>
                  <a:gd name="T20" fmla="*/ 156 w 232"/>
                  <a:gd name="T21" fmla="*/ 226 h 233"/>
                  <a:gd name="T22" fmla="*/ 225 w 232"/>
                  <a:gd name="T23" fmla="*/ 157 h 233"/>
                  <a:gd name="T24" fmla="*/ 225 w 232"/>
                  <a:gd name="T25" fmla="*/ 157 h 233"/>
                  <a:gd name="T26" fmla="*/ 228 w 232"/>
                  <a:gd name="T27" fmla="*/ 153 h 233"/>
                  <a:gd name="T28" fmla="*/ 230 w 232"/>
                  <a:gd name="T29" fmla="*/ 149 h 233"/>
                  <a:gd name="T30" fmla="*/ 232 w 232"/>
                  <a:gd name="T31" fmla="*/ 144 h 233"/>
                  <a:gd name="T32" fmla="*/ 232 w 232"/>
                  <a:gd name="T33" fmla="*/ 140 h 233"/>
                  <a:gd name="T34" fmla="*/ 232 w 232"/>
                  <a:gd name="T35" fmla="*/ 135 h 233"/>
                  <a:gd name="T36" fmla="*/ 230 w 232"/>
                  <a:gd name="T37" fmla="*/ 130 h 233"/>
                  <a:gd name="T38" fmla="*/ 228 w 232"/>
                  <a:gd name="T39" fmla="*/ 126 h 233"/>
                  <a:gd name="T40" fmla="*/ 225 w 232"/>
                  <a:gd name="T41" fmla="*/ 122 h 233"/>
                  <a:gd name="T42" fmla="*/ 104 w 232"/>
                  <a:gd name="T43"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 h="233">
                    <a:moveTo>
                      <a:pt x="0" y="106"/>
                    </a:moveTo>
                    <a:lnTo>
                      <a:pt x="121" y="226"/>
                    </a:lnTo>
                    <a:lnTo>
                      <a:pt x="121" y="226"/>
                    </a:lnTo>
                    <a:lnTo>
                      <a:pt x="125" y="229"/>
                    </a:lnTo>
                    <a:lnTo>
                      <a:pt x="129" y="232"/>
                    </a:lnTo>
                    <a:lnTo>
                      <a:pt x="134" y="233"/>
                    </a:lnTo>
                    <a:lnTo>
                      <a:pt x="138" y="233"/>
                    </a:lnTo>
                    <a:lnTo>
                      <a:pt x="143" y="233"/>
                    </a:lnTo>
                    <a:lnTo>
                      <a:pt x="148" y="232"/>
                    </a:lnTo>
                    <a:lnTo>
                      <a:pt x="152" y="229"/>
                    </a:lnTo>
                    <a:lnTo>
                      <a:pt x="156" y="226"/>
                    </a:lnTo>
                    <a:lnTo>
                      <a:pt x="225" y="157"/>
                    </a:lnTo>
                    <a:lnTo>
                      <a:pt x="225" y="157"/>
                    </a:lnTo>
                    <a:lnTo>
                      <a:pt x="228" y="153"/>
                    </a:lnTo>
                    <a:lnTo>
                      <a:pt x="230" y="149"/>
                    </a:lnTo>
                    <a:lnTo>
                      <a:pt x="232" y="144"/>
                    </a:lnTo>
                    <a:lnTo>
                      <a:pt x="232" y="140"/>
                    </a:lnTo>
                    <a:lnTo>
                      <a:pt x="232" y="135"/>
                    </a:lnTo>
                    <a:lnTo>
                      <a:pt x="230" y="130"/>
                    </a:lnTo>
                    <a:lnTo>
                      <a:pt x="228" y="126"/>
                    </a:lnTo>
                    <a:lnTo>
                      <a:pt x="225" y="122"/>
                    </a:lnTo>
                    <a:lnTo>
                      <a:pt x="104"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118" name="组合 117"/>
          <p:cNvGrpSpPr/>
          <p:nvPr/>
        </p:nvGrpSpPr>
        <p:grpSpPr>
          <a:xfrm>
            <a:off x="4296197" y="2566415"/>
            <a:ext cx="1698332" cy="1698332"/>
            <a:chOff x="3202761" y="2211483"/>
            <a:chExt cx="1273915" cy="1273915"/>
          </a:xfrm>
          <a:solidFill>
            <a:srgbClr val="E15A5C"/>
          </a:solidFill>
        </p:grpSpPr>
        <p:sp>
          <p:nvSpPr>
            <p:cNvPr id="119" name="Freeform 6"/>
            <p:cNvSpPr/>
            <p:nvPr/>
          </p:nvSpPr>
          <p:spPr bwMode="auto">
            <a:xfrm rot="8100000">
              <a:off x="3202761" y="2211483"/>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21AAE0"/>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120" name="组合 119"/>
            <p:cNvGrpSpPr/>
            <p:nvPr/>
          </p:nvGrpSpPr>
          <p:grpSpPr>
            <a:xfrm>
              <a:off x="3690526" y="2669303"/>
              <a:ext cx="298384" cy="293454"/>
              <a:chOff x="5294313" y="6135688"/>
              <a:chExt cx="865188" cy="850900"/>
            </a:xfrm>
            <a:grpFill/>
          </p:grpSpPr>
          <p:sp>
            <p:nvSpPr>
              <p:cNvPr id="121" name="Freeform 28"/>
              <p:cNvSpPr/>
              <p:nvPr/>
            </p:nvSpPr>
            <p:spPr bwMode="auto">
              <a:xfrm>
                <a:off x="5495925" y="6199188"/>
                <a:ext cx="463550" cy="544513"/>
              </a:xfrm>
              <a:custGeom>
                <a:avLst/>
                <a:gdLst>
                  <a:gd name="T0" fmla="*/ 292 w 292"/>
                  <a:gd name="T1" fmla="*/ 0 h 343"/>
                  <a:gd name="T2" fmla="*/ 292 w 292"/>
                  <a:gd name="T3" fmla="*/ 0 h 343"/>
                  <a:gd name="T4" fmla="*/ 292 w 292"/>
                  <a:gd name="T5" fmla="*/ 170 h 343"/>
                  <a:gd name="T6" fmla="*/ 292 w 292"/>
                  <a:gd name="T7" fmla="*/ 170 h 343"/>
                  <a:gd name="T8" fmla="*/ 291 w 292"/>
                  <a:gd name="T9" fmla="*/ 177 h 343"/>
                  <a:gd name="T10" fmla="*/ 290 w 292"/>
                  <a:gd name="T11" fmla="*/ 186 h 343"/>
                  <a:gd name="T12" fmla="*/ 287 w 292"/>
                  <a:gd name="T13" fmla="*/ 195 h 343"/>
                  <a:gd name="T14" fmla="*/ 283 w 292"/>
                  <a:gd name="T15" fmla="*/ 206 h 343"/>
                  <a:gd name="T16" fmla="*/ 278 w 292"/>
                  <a:gd name="T17" fmla="*/ 217 h 343"/>
                  <a:gd name="T18" fmla="*/ 272 w 292"/>
                  <a:gd name="T19" fmla="*/ 229 h 343"/>
                  <a:gd name="T20" fmla="*/ 264 w 292"/>
                  <a:gd name="T21" fmla="*/ 242 h 343"/>
                  <a:gd name="T22" fmla="*/ 256 w 292"/>
                  <a:gd name="T23" fmla="*/ 255 h 343"/>
                  <a:gd name="T24" fmla="*/ 246 w 292"/>
                  <a:gd name="T25" fmla="*/ 267 h 343"/>
                  <a:gd name="T26" fmla="*/ 235 w 292"/>
                  <a:gd name="T27" fmla="*/ 281 h 343"/>
                  <a:gd name="T28" fmla="*/ 223 w 292"/>
                  <a:gd name="T29" fmla="*/ 293 h 343"/>
                  <a:gd name="T30" fmla="*/ 210 w 292"/>
                  <a:gd name="T31" fmla="*/ 305 h 343"/>
                  <a:gd name="T32" fmla="*/ 196 w 292"/>
                  <a:gd name="T33" fmla="*/ 316 h 343"/>
                  <a:gd name="T34" fmla="*/ 180 w 292"/>
                  <a:gd name="T35" fmla="*/ 326 h 343"/>
                  <a:gd name="T36" fmla="*/ 164 w 292"/>
                  <a:gd name="T37" fmla="*/ 335 h 343"/>
                  <a:gd name="T38" fmla="*/ 146 w 292"/>
                  <a:gd name="T39" fmla="*/ 343 h 343"/>
                  <a:gd name="T40" fmla="*/ 146 w 292"/>
                  <a:gd name="T41" fmla="*/ 343 h 343"/>
                  <a:gd name="T42" fmla="*/ 129 w 292"/>
                  <a:gd name="T43" fmla="*/ 335 h 343"/>
                  <a:gd name="T44" fmla="*/ 111 w 292"/>
                  <a:gd name="T45" fmla="*/ 326 h 343"/>
                  <a:gd name="T46" fmla="*/ 96 w 292"/>
                  <a:gd name="T47" fmla="*/ 316 h 343"/>
                  <a:gd name="T48" fmla="*/ 82 w 292"/>
                  <a:gd name="T49" fmla="*/ 305 h 343"/>
                  <a:gd name="T50" fmla="*/ 69 w 292"/>
                  <a:gd name="T51" fmla="*/ 293 h 343"/>
                  <a:gd name="T52" fmla="*/ 57 w 292"/>
                  <a:gd name="T53" fmla="*/ 281 h 343"/>
                  <a:gd name="T54" fmla="*/ 46 w 292"/>
                  <a:gd name="T55" fmla="*/ 267 h 343"/>
                  <a:gd name="T56" fmla="*/ 36 w 292"/>
                  <a:gd name="T57" fmla="*/ 255 h 343"/>
                  <a:gd name="T58" fmla="*/ 28 w 292"/>
                  <a:gd name="T59" fmla="*/ 242 h 343"/>
                  <a:gd name="T60" fmla="*/ 20 w 292"/>
                  <a:gd name="T61" fmla="*/ 229 h 343"/>
                  <a:gd name="T62" fmla="*/ 14 w 292"/>
                  <a:gd name="T63" fmla="*/ 217 h 343"/>
                  <a:gd name="T64" fmla="*/ 9 w 292"/>
                  <a:gd name="T65" fmla="*/ 206 h 343"/>
                  <a:gd name="T66" fmla="*/ 5 w 292"/>
                  <a:gd name="T67" fmla="*/ 195 h 343"/>
                  <a:gd name="T68" fmla="*/ 2 w 292"/>
                  <a:gd name="T69" fmla="*/ 186 h 343"/>
                  <a:gd name="T70" fmla="*/ 0 w 292"/>
                  <a:gd name="T71" fmla="*/ 177 h 343"/>
                  <a:gd name="T72" fmla="*/ 0 w 292"/>
                  <a:gd name="T73" fmla="*/ 170 h 343"/>
                  <a:gd name="T74" fmla="*/ 0 w 292"/>
                  <a:gd name="T75" fmla="*/ 170 h 343"/>
                  <a:gd name="T76" fmla="*/ 0 w 292"/>
                  <a:gd name="T77" fmla="*/ 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2" h="343">
                    <a:moveTo>
                      <a:pt x="292" y="0"/>
                    </a:moveTo>
                    <a:lnTo>
                      <a:pt x="292" y="0"/>
                    </a:lnTo>
                    <a:lnTo>
                      <a:pt x="292" y="170"/>
                    </a:lnTo>
                    <a:lnTo>
                      <a:pt x="292" y="170"/>
                    </a:lnTo>
                    <a:lnTo>
                      <a:pt x="291" y="177"/>
                    </a:lnTo>
                    <a:lnTo>
                      <a:pt x="290" y="186"/>
                    </a:lnTo>
                    <a:lnTo>
                      <a:pt x="287" y="195"/>
                    </a:lnTo>
                    <a:lnTo>
                      <a:pt x="283" y="206"/>
                    </a:lnTo>
                    <a:lnTo>
                      <a:pt x="278" y="217"/>
                    </a:lnTo>
                    <a:lnTo>
                      <a:pt x="272" y="229"/>
                    </a:lnTo>
                    <a:lnTo>
                      <a:pt x="264" y="242"/>
                    </a:lnTo>
                    <a:lnTo>
                      <a:pt x="256" y="255"/>
                    </a:lnTo>
                    <a:lnTo>
                      <a:pt x="246" y="267"/>
                    </a:lnTo>
                    <a:lnTo>
                      <a:pt x="235" y="281"/>
                    </a:lnTo>
                    <a:lnTo>
                      <a:pt x="223" y="293"/>
                    </a:lnTo>
                    <a:lnTo>
                      <a:pt x="210" y="305"/>
                    </a:lnTo>
                    <a:lnTo>
                      <a:pt x="196" y="316"/>
                    </a:lnTo>
                    <a:lnTo>
                      <a:pt x="180" y="326"/>
                    </a:lnTo>
                    <a:lnTo>
                      <a:pt x="164" y="335"/>
                    </a:lnTo>
                    <a:lnTo>
                      <a:pt x="146" y="343"/>
                    </a:lnTo>
                    <a:lnTo>
                      <a:pt x="146" y="343"/>
                    </a:lnTo>
                    <a:lnTo>
                      <a:pt x="129" y="335"/>
                    </a:lnTo>
                    <a:lnTo>
                      <a:pt x="111" y="326"/>
                    </a:lnTo>
                    <a:lnTo>
                      <a:pt x="96" y="316"/>
                    </a:lnTo>
                    <a:lnTo>
                      <a:pt x="82" y="305"/>
                    </a:lnTo>
                    <a:lnTo>
                      <a:pt x="69" y="293"/>
                    </a:lnTo>
                    <a:lnTo>
                      <a:pt x="57" y="281"/>
                    </a:lnTo>
                    <a:lnTo>
                      <a:pt x="46" y="267"/>
                    </a:lnTo>
                    <a:lnTo>
                      <a:pt x="36" y="255"/>
                    </a:lnTo>
                    <a:lnTo>
                      <a:pt x="28" y="242"/>
                    </a:lnTo>
                    <a:lnTo>
                      <a:pt x="20" y="229"/>
                    </a:lnTo>
                    <a:lnTo>
                      <a:pt x="14" y="217"/>
                    </a:lnTo>
                    <a:lnTo>
                      <a:pt x="9" y="206"/>
                    </a:lnTo>
                    <a:lnTo>
                      <a:pt x="5" y="195"/>
                    </a:lnTo>
                    <a:lnTo>
                      <a:pt x="2" y="186"/>
                    </a:lnTo>
                    <a:lnTo>
                      <a:pt x="0" y="177"/>
                    </a:lnTo>
                    <a:lnTo>
                      <a:pt x="0" y="170"/>
                    </a:lnTo>
                    <a:lnTo>
                      <a:pt x="0" y="170"/>
                    </a:lnTo>
                    <a:lnTo>
                      <a:pt x="0" y="0"/>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2" name="Freeform 29"/>
              <p:cNvSpPr/>
              <p:nvPr/>
            </p:nvSpPr>
            <p:spPr bwMode="auto">
              <a:xfrm>
                <a:off x="5294313" y="6199188"/>
                <a:ext cx="865188" cy="334963"/>
              </a:xfrm>
              <a:custGeom>
                <a:avLst/>
                <a:gdLst>
                  <a:gd name="T0" fmla="*/ 447 w 545"/>
                  <a:gd name="T1" fmla="*/ 211 h 211"/>
                  <a:gd name="T2" fmla="*/ 447 w 545"/>
                  <a:gd name="T3" fmla="*/ 211 h 211"/>
                  <a:gd name="T4" fmla="*/ 462 w 545"/>
                  <a:gd name="T5" fmla="*/ 200 h 211"/>
                  <a:gd name="T6" fmla="*/ 478 w 545"/>
                  <a:gd name="T7" fmla="*/ 187 h 211"/>
                  <a:gd name="T8" fmla="*/ 496 w 545"/>
                  <a:gd name="T9" fmla="*/ 170 h 211"/>
                  <a:gd name="T10" fmla="*/ 505 w 545"/>
                  <a:gd name="T11" fmla="*/ 160 h 211"/>
                  <a:gd name="T12" fmla="*/ 514 w 545"/>
                  <a:gd name="T13" fmla="*/ 150 h 211"/>
                  <a:gd name="T14" fmla="*/ 523 w 545"/>
                  <a:gd name="T15" fmla="*/ 138 h 211"/>
                  <a:gd name="T16" fmla="*/ 530 w 545"/>
                  <a:gd name="T17" fmla="*/ 126 h 211"/>
                  <a:gd name="T18" fmla="*/ 536 w 545"/>
                  <a:gd name="T19" fmla="*/ 114 h 211"/>
                  <a:gd name="T20" fmla="*/ 541 w 545"/>
                  <a:gd name="T21" fmla="*/ 101 h 211"/>
                  <a:gd name="T22" fmla="*/ 544 w 545"/>
                  <a:gd name="T23" fmla="*/ 87 h 211"/>
                  <a:gd name="T24" fmla="*/ 545 w 545"/>
                  <a:gd name="T25" fmla="*/ 74 h 211"/>
                  <a:gd name="T26" fmla="*/ 545 w 545"/>
                  <a:gd name="T27" fmla="*/ 74 h 211"/>
                  <a:gd name="T28" fmla="*/ 544 w 545"/>
                  <a:gd name="T29" fmla="*/ 60 h 211"/>
                  <a:gd name="T30" fmla="*/ 541 w 545"/>
                  <a:gd name="T31" fmla="*/ 49 h 211"/>
                  <a:gd name="T32" fmla="*/ 536 w 545"/>
                  <a:gd name="T33" fmla="*/ 39 h 211"/>
                  <a:gd name="T34" fmla="*/ 530 w 545"/>
                  <a:gd name="T35" fmla="*/ 30 h 211"/>
                  <a:gd name="T36" fmla="*/ 522 w 545"/>
                  <a:gd name="T37" fmla="*/ 23 h 211"/>
                  <a:gd name="T38" fmla="*/ 512 w 545"/>
                  <a:gd name="T39" fmla="*/ 17 h 211"/>
                  <a:gd name="T40" fmla="*/ 502 w 545"/>
                  <a:gd name="T41" fmla="*/ 12 h 211"/>
                  <a:gd name="T42" fmla="*/ 491 w 545"/>
                  <a:gd name="T43" fmla="*/ 9 h 211"/>
                  <a:gd name="T44" fmla="*/ 479 w 545"/>
                  <a:gd name="T45" fmla="*/ 6 h 211"/>
                  <a:gd name="T46" fmla="*/ 467 w 545"/>
                  <a:gd name="T47" fmla="*/ 3 h 211"/>
                  <a:gd name="T48" fmla="*/ 442 w 545"/>
                  <a:gd name="T49" fmla="*/ 1 h 211"/>
                  <a:gd name="T50" fmla="*/ 418 w 545"/>
                  <a:gd name="T51" fmla="*/ 0 h 211"/>
                  <a:gd name="T52" fmla="*/ 395 w 545"/>
                  <a:gd name="T53" fmla="*/ 0 h 211"/>
                  <a:gd name="T54" fmla="*/ 395 w 545"/>
                  <a:gd name="T55" fmla="*/ 0 h 211"/>
                  <a:gd name="T56" fmla="*/ 273 w 545"/>
                  <a:gd name="T57" fmla="*/ 0 h 211"/>
                  <a:gd name="T58" fmla="*/ 273 w 545"/>
                  <a:gd name="T59" fmla="*/ 0 h 211"/>
                  <a:gd name="T60" fmla="*/ 150 w 545"/>
                  <a:gd name="T61" fmla="*/ 0 h 211"/>
                  <a:gd name="T62" fmla="*/ 150 w 545"/>
                  <a:gd name="T63" fmla="*/ 0 h 211"/>
                  <a:gd name="T64" fmla="*/ 128 w 545"/>
                  <a:gd name="T65" fmla="*/ 0 h 211"/>
                  <a:gd name="T66" fmla="*/ 104 w 545"/>
                  <a:gd name="T67" fmla="*/ 1 h 211"/>
                  <a:gd name="T68" fmla="*/ 79 w 545"/>
                  <a:gd name="T69" fmla="*/ 3 h 211"/>
                  <a:gd name="T70" fmla="*/ 67 w 545"/>
                  <a:gd name="T71" fmla="*/ 6 h 211"/>
                  <a:gd name="T72" fmla="*/ 55 w 545"/>
                  <a:gd name="T73" fmla="*/ 9 h 211"/>
                  <a:gd name="T74" fmla="*/ 44 w 545"/>
                  <a:gd name="T75" fmla="*/ 12 h 211"/>
                  <a:gd name="T76" fmla="*/ 33 w 545"/>
                  <a:gd name="T77" fmla="*/ 17 h 211"/>
                  <a:gd name="T78" fmla="*/ 24 w 545"/>
                  <a:gd name="T79" fmla="*/ 23 h 211"/>
                  <a:gd name="T80" fmla="*/ 16 w 545"/>
                  <a:gd name="T81" fmla="*/ 30 h 211"/>
                  <a:gd name="T82" fmla="*/ 9 w 545"/>
                  <a:gd name="T83" fmla="*/ 39 h 211"/>
                  <a:gd name="T84" fmla="*/ 4 w 545"/>
                  <a:gd name="T85" fmla="*/ 49 h 211"/>
                  <a:gd name="T86" fmla="*/ 1 w 545"/>
                  <a:gd name="T87" fmla="*/ 60 h 211"/>
                  <a:gd name="T88" fmla="*/ 0 w 545"/>
                  <a:gd name="T89" fmla="*/ 74 h 211"/>
                  <a:gd name="T90" fmla="*/ 0 w 545"/>
                  <a:gd name="T91" fmla="*/ 74 h 211"/>
                  <a:gd name="T92" fmla="*/ 1 w 545"/>
                  <a:gd name="T93" fmla="*/ 87 h 211"/>
                  <a:gd name="T94" fmla="*/ 5 w 545"/>
                  <a:gd name="T95" fmla="*/ 101 h 211"/>
                  <a:gd name="T96" fmla="*/ 9 w 545"/>
                  <a:gd name="T97" fmla="*/ 114 h 211"/>
                  <a:gd name="T98" fmla="*/ 16 w 545"/>
                  <a:gd name="T99" fmla="*/ 126 h 211"/>
                  <a:gd name="T100" fmla="*/ 23 w 545"/>
                  <a:gd name="T101" fmla="*/ 138 h 211"/>
                  <a:gd name="T102" fmla="*/ 32 w 545"/>
                  <a:gd name="T103" fmla="*/ 150 h 211"/>
                  <a:gd name="T104" fmla="*/ 40 w 545"/>
                  <a:gd name="T105" fmla="*/ 160 h 211"/>
                  <a:gd name="T106" fmla="*/ 50 w 545"/>
                  <a:gd name="T107" fmla="*/ 170 h 211"/>
                  <a:gd name="T108" fmla="*/ 68 w 545"/>
                  <a:gd name="T109" fmla="*/ 187 h 211"/>
                  <a:gd name="T110" fmla="*/ 84 w 545"/>
                  <a:gd name="T111" fmla="*/ 200 h 211"/>
                  <a:gd name="T112" fmla="*/ 99 w 545"/>
                  <a:gd name="T113" fmla="*/ 21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5" h="211">
                    <a:moveTo>
                      <a:pt x="447" y="211"/>
                    </a:moveTo>
                    <a:lnTo>
                      <a:pt x="447" y="211"/>
                    </a:lnTo>
                    <a:lnTo>
                      <a:pt x="462" y="200"/>
                    </a:lnTo>
                    <a:lnTo>
                      <a:pt x="478" y="187"/>
                    </a:lnTo>
                    <a:lnTo>
                      <a:pt x="496" y="170"/>
                    </a:lnTo>
                    <a:lnTo>
                      <a:pt x="505" y="160"/>
                    </a:lnTo>
                    <a:lnTo>
                      <a:pt x="514" y="150"/>
                    </a:lnTo>
                    <a:lnTo>
                      <a:pt x="523" y="138"/>
                    </a:lnTo>
                    <a:lnTo>
                      <a:pt x="530" y="126"/>
                    </a:lnTo>
                    <a:lnTo>
                      <a:pt x="536" y="114"/>
                    </a:lnTo>
                    <a:lnTo>
                      <a:pt x="541" y="101"/>
                    </a:lnTo>
                    <a:lnTo>
                      <a:pt x="544" y="87"/>
                    </a:lnTo>
                    <a:lnTo>
                      <a:pt x="545" y="74"/>
                    </a:lnTo>
                    <a:lnTo>
                      <a:pt x="545" y="74"/>
                    </a:lnTo>
                    <a:lnTo>
                      <a:pt x="544" y="60"/>
                    </a:lnTo>
                    <a:lnTo>
                      <a:pt x="541" y="49"/>
                    </a:lnTo>
                    <a:lnTo>
                      <a:pt x="536" y="39"/>
                    </a:lnTo>
                    <a:lnTo>
                      <a:pt x="530" y="30"/>
                    </a:lnTo>
                    <a:lnTo>
                      <a:pt x="522" y="23"/>
                    </a:lnTo>
                    <a:lnTo>
                      <a:pt x="512" y="17"/>
                    </a:lnTo>
                    <a:lnTo>
                      <a:pt x="502" y="12"/>
                    </a:lnTo>
                    <a:lnTo>
                      <a:pt x="491" y="9"/>
                    </a:lnTo>
                    <a:lnTo>
                      <a:pt x="479" y="6"/>
                    </a:lnTo>
                    <a:lnTo>
                      <a:pt x="467" y="3"/>
                    </a:lnTo>
                    <a:lnTo>
                      <a:pt x="442" y="1"/>
                    </a:lnTo>
                    <a:lnTo>
                      <a:pt x="418" y="0"/>
                    </a:lnTo>
                    <a:lnTo>
                      <a:pt x="395" y="0"/>
                    </a:lnTo>
                    <a:lnTo>
                      <a:pt x="395" y="0"/>
                    </a:lnTo>
                    <a:lnTo>
                      <a:pt x="273" y="0"/>
                    </a:lnTo>
                    <a:lnTo>
                      <a:pt x="273" y="0"/>
                    </a:lnTo>
                    <a:lnTo>
                      <a:pt x="150" y="0"/>
                    </a:lnTo>
                    <a:lnTo>
                      <a:pt x="150" y="0"/>
                    </a:lnTo>
                    <a:lnTo>
                      <a:pt x="128" y="0"/>
                    </a:lnTo>
                    <a:lnTo>
                      <a:pt x="104" y="1"/>
                    </a:lnTo>
                    <a:lnTo>
                      <a:pt x="79" y="3"/>
                    </a:lnTo>
                    <a:lnTo>
                      <a:pt x="67" y="6"/>
                    </a:lnTo>
                    <a:lnTo>
                      <a:pt x="55" y="9"/>
                    </a:lnTo>
                    <a:lnTo>
                      <a:pt x="44" y="12"/>
                    </a:lnTo>
                    <a:lnTo>
                      <a:pt x="33" y="17"/>
                    </a:lnTo>
                    <a:lnTo>
                      <a:pt x="24" y="23"/>
                    </a:lnTo>
                    <a:lnTo>
                      <a:pt x="16" y="30"/>
                    </a:lnTo>
                    <a:lnTo>
                      <a:pt x="9" y="39"/>
                    </a:lnTo>
                    <a:lnTo>
                      <a:pt x="4" y="49"/>
                    </a:lnTo>
                    <a:lnTo>
                      <a:pt x="1" y="60"/>
                    </a:lnTo>
                    <a:lnTo>
                      <a:pt x="0" y="74"/>
                    </a:lnTo>
                    <a:lnTo>
                      <a:pt x="0" y="74"/>
                    </a:lnTo>
                    <a:lnTo>
                      <a:pt x="1" y="87"/>
                    </a:lnTo>
                    <a:lnTo>
                      <a:pt x="5" y="101"/>
                    </a:lnTo>
                    <a:lnTo>
                      <a:pt x="9" y="114"/>
                    </a:lnTo>
                    <a:lnTo>
                      <a:pt x="16" y="126"/>
                    </a:lnTo>
                    <a:lnTo>
                      <a:pt x="23" y="138"/>
                    </a:lnTo>
                    <a:lnTo>
                      <a:pt x="32" y="150"/>
                    </a:lnTo>
                    <a:lnTo>
                      <a:pt x="40" y="160"/>
                    </a:lnTo>
                    <a:lnTo>
                      <a:pt x="50" y="170"/>
                    </a:lnTo>
                    <a:lnTo>
                      <a:pt x="68" y="187"/>
                    </a:lnTo>
                    <a:lnTo>
                      <a:pt x="84" y="200"/>
                    </a:lnTo>
                    <a:lnTo>
                      <a:pt x="99" y="211"/>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3" name="Line 30"/>
              <p:cNvSpPr>
                <a:spLocks noChangeShapeType="1"/>
              </p:cNvSpPr>
              <p:nvPr/>
            </p:nvSpPr>
            <p:spPr bwMode="auto">
              <a:xfrm>
                <a:off x="5495925" y="6135688"/>
                <a:ext cx="463550" cy="0"/>
              </a:xfrm>
              <a:prstGeom prst="line">
                <a:avLst/>
              </a:pr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4" name="Line 31"/>
              <p:cNvSpPr>
                <a:spLocks noChangeShapeType="1"/>
              </p:cNvSpPr>
              <p:nvPr/>
            </p:nvSpPr>
            <p:spPr bwMode="auto">
              <a:xfrm>
                <a:off x="5727700" y="6743700"/>
                <a:ext cx="0" cy="9207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5" name="Freeform 32"/>
              <p:cNvSpPr/>
              <p:nvPr/>
            </p:nvSpPr>
            <p:spPr bwMode="auto">
              <a:xfrm>
                <a:off x="5549900" y="6878638"/>
                <a:ext cx="355600" cy="107950"/>
              </a:xfrm>
              <a:custGeom>
                <a:avLst/>
                <a:gdLst>
                  <a:gd name="T0" fmla="*/ 0 w 224"/>
                  <a:gd name="T1" fmla="*/ 68 h 68"/>
                  <a:gd name="T2" fmla="*/ 0 w 224"/>
                  <a:gd name="T3" fmla="*/ 32 h 68"/>
                  <a:gd name="T4" fmla="*/ 0 w 224"/>
                  <a:gd name="T5" fmla="*/ 32 h 68"/>
                  <a:gd name="T6" fmla="*/ 0 w 224"/>
                  <a:gd name="T7" fmla="*/ 25 h 68"/>
                  <a:gd name="T8" fmla="*/ 2 w 224"/>
                  <a:gd name="T9" fmla="*/ 19 h 68"/>
                  <a:gd name="T10" fmla="*/ 5 w 224"/>
                  <a:gd name="T11" fmla="*/ 14 h 68"/>
                  <a:gd name="T12" fmla="*/ 9 w 224"/>
                  <a:gd name="T13" fmla="*/ 10 h 68"/>
                  <a:gd name="T14" fmla="*/ 13 w 224"/>
                  <a:gd name="T15" fmla="*/ 6 h 68"/>
                  <a:gd name="T16" fmla="*/ 19 w 224"/>
                  <a:gd name="T17" fmla="*/ 3 h 68"/>
                  <a:gd name="T18" fmla="*/ 24 w 224"/>
                  <a:gd name="T19" fmla="*/ 1 h 68"/>
                  <a:gd name="T20" fmla="*/ 31 w 224"/>
                  <a:gd name="T21" fmla="*/ 0 h 68"/>
                  <a:gd name="T22" fmla="*/ 193 w 224"/>
                  <a:gd name="T23" fmla="*/ 0 h 68"/>
                  <a:gd name="T24" fmla="*/ 193 w 224"/>
                  <a:gd name="T25" fmla="*/ 0 h 68"/>
                  <a:gd name="T26" fmla="*/ 199 w 224"/>
                  <a:gd name="T27" fmla="*/ 1 h 68"/>
                  <a:gd name="T28" fmla="*/ 205 w 224"/>
                  <a:gd name="T29" fmla="*/ 3 h 68"/>
                  <a:gd name="T30" fmla="*/ 210 w 224"/>
                  <a:gd name="T31" fmla="*/ 6 h 68"/>
                  <a:gd name="T32" fmla="*/ 215 w 224"/>
                  <a:gd name="T33" fmla="*/ 10 h 68"/>
                  <a:gd name="T34" fmla="*/ 219 w 224"/>
                  <a:gd name="T35" fmla="*/ 14 h 68"/>
                  <a:gd name="T36" fmla="*/ 222 w 224"/>
                  <a:gd name="T37" fmla="*/ 19 h 68"/>
                  <a:gd name="T38" fmla="*/ 224 w 224"/>
                  <a:gd name="T39" fmla="*/ 25 h 68"/>
                  <a:gd name="T40" fmla="*/ 224 w 224"/>
                  <a:gd name="T41" fmla="*/ 32 h 68"/>
                  <a:gd name="T42" fmla="*/ 224 w 224"/>
                  <a:gd name="T43" fmla="*/ 68 h 68"/>
                  <a:gd name="T44" fmla="*/ 0 w 224"/>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4" h="68">
                    <a:moveTo>
                      <a:pt x="0" y="68"/>
                    </a:moveTo>
                    <a:lnTo>
                      <a:pt x="0" y="32"/>
                    </a:lnTo>
                    <a:lnTo>
                      <a:pt x="0" y="32"/>
                    </a:lnTo>
                    <a:lnTo>
                      <a:pt x="0" y="25"/>
                    </a:lnTo>
                    <a:lnTo>
                      <a:pt x="2" y="19"/>
                    </a:lnTo>
                    <a:lnTo>
                      <a:pt x="5" y="14"/>
                    </a:lnTo>
                    <a:lnTo>
                      <a:pt x="9" y="10"/>
                    </a:lnTo>
                    <a:lnTo>
                      <a:pt x="13" y="6"/>
                    </a:lnTo>
                    <a:lnTo>
                      <a:pt x="19" y="3"/>
                    </a:lnTo>
                    <a:lnTo>
                      <a:pt x="24" y="1"/>
                    </a:lnTo>
                    <a:lnTo>
                      <a:pt x="31" y="0"/>
                    </a:lnTo>
                    <a:lnTo>
                      <a:pt x="193" y="0"/>
                    </a:lnTo>
                    <a:lnTo>
                      <a:pt x="193" y="0"/>
                    </a:lnTo>
                    <a:lnTo>
                      <a:pt x="199" y="1"/>
                    </a:lnTo>
                    <a:lnTo>
                      <a:pt x="205" y="3"/>
                    </a:lnTo>
                    <a:lnTo>
                      <a:pt x="210" y="6"/>
                    </a:lnTo>
                    <a:lnTo>
                      <a:pt x="215" y="10"/>
                    </a:lnTo>
                    <a:lnTo>
                      <a:pt x="219" y="14"/>
                    </a:lnTo>
                    <a:lnTo>
                      <a:pt x="222" y="19"/>
                    </a:lnTo>
                    <a:lnTo>
                      <a:pt x="224" y="25"/>
                    </a:lnTo>
                    <a:lnTo>
                      <a:pt x="224" y="32"/>
                    </a:lnTo>
                    <a:lnTo>
                      <a:pt x="224" y="68"/>
                    </a:lnTo>
                    <a:lnTo>
                      <a:pt x="0" y="68"/>
                    </a:lnTo>
                    <a:close/>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sp>
        <p:nvSpPr>
          <p:cNvPr id="126" name="矩形 125"/>
          <p:cNvSpPr/>
          <p:nvPr/>
        </p:nvSpPr>
        <p:spPr>
          <a:xfrm rot="5400000">
            <a:off x="436247"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7" name="矩形 126"/>
          <p:cNvSpPr/>
          <p:nvPr/>
        </p:nvSpPr>
        <p:spPr>
          <a:xfrm rot="5400000">
            <a:off x="693222"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9" name="矩形 128"/>
          <p:cNvSpPr/>
          <p:nvPr/>
        </p:nvSpPr>
        <p:spPr>
          <a:xfrm rot="5400000">
            <a:off x="787229" y="445008"/>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1+#ppt_w/2"/>
                                          </p:val>
                                        </p:tav>
                                        <p:tav tm="100000">
                                          <p:val>
                                            <p:strVal val="#ppt_x"/>
                                          </p:val>
                                        </p:tav>
                                      </p:tavLst>
                                    </p:anim>
                                    <p:anim calcmode="lin" valueType="num">
                                      <p:cBhvr additive="base">
                                        <p:cTn id="8"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104"/>
                                        </p:tgtEl>
                                        <p:attrNameLst>
                                          <p:attrName>style.visibility</p:attrName>
                                        </p:attrNameLst>
                                      </p:cBhvr>
                                      <p:to>
                                        <p:strVal val="visible"/>
                                      </p:to>
                                    </p:set>
                                    <p:anim calcmode="lin" valueType="num">
                                      <p:cBhvr>
                                        <p:cTn id="13" dur="300" fill="hold"/>
                                        <p:tgtEl>
                                          <p:spTgt spid="104"/>
                                        </p:tgtEl>
                                        <p:attrNameLst>
                                          <p:attrName>ppt_w</p:attrName>
                                        </p:attrNameLst>
                                      </p:cBhvr>
                                      <p:tavLst>
                                        <p:tav tm="0">
                                          <p:val>
                                            <p:fltVal val="0"/>
                                          </p:val>
                                        </p:tav>
                                        <p:tav tm="100000">
                                          <p:val>
                                            <p:strVal val="#ppt_w"/>
                                          </p:val>
                                        </p:tav>
                                      </p:tavLst>
                                    </p:anim>
                                    <p:anim calcmode="lin" valueType="num">
                                      <p:cBhvr>
                                        <p:cTn id="14" dur="300" fill="hold"/>
                                        <p:tgtEl>
                                          <p:spTgt spid="104"/>
                                        </p:tgtEl>
                                        <p:attrNameLst>
                                          <p:attrName>ppt_h</p:attrName>
                                        </p:attrNameLst>
                                      </p:cBhvr>
                                      <p:tavLst>
                                        <p:tav tm="0">
                                          <p:val>
                                            <p:fltVal val="0"/>
                                          </p:val>
                                        </p:tav>
                                        <p:tav tm="100000">
                                          <p:val>
                                            <p:strVal val="#ppt_h"/>
                                          </p:val>
                                        </p:tav>
                                      </p:tavLst>
                                    </p:anim>
                                    <p:animEffect transition="in" filter="fade">
                                      <p:cBhvr>
                                        <p:cTn id="15" dur="300"/>
                                        <p:tgtEl>
                                          <p:spTgt spid="104"/>
                                        </p:tgtEl>
                                      </p:cBhvr>
                                    </p:animEffect>
                                  </p:childTnLst>
                                </p:cTn>
                              </p:par>
                            </p:childTnLst>
                          </p:cTn>
                        </p:par>
                        <p:par>
                          <p:cTn id="16" fill="hold">
                            <p:stCondLst>
                              <p:cond delay="500"/>
                            </p:stCondLst>
                            <p:childTnLst>
                              <p:par>
                                <p:cTn id="17" presetID="53" presetClass="entr" presetSubtype="16" fill="hold" nodeType="afterEffect">
                                  <p:stCondLst>
                                    <p:cond delay="0"/>
                                  </p:stCondLst>
                                  <p:childTnLst>
                                    <p:set>
                                      <p:cBhvr>
                                        <p:cTn id="18" dur="1" fill="hold">
                                          <p:stCondLst>
                                            <p:cond delay="0"/>
                                          </p:stCondLst>
                                        </p:cTn>
                                        <p:tgtEl>
                                          <p:spTgt spid="58"/>
                                        </p:tgtEl>
                                        <p:attrNameLst>
                                          <p:attrName>style.visibility</p:attrName>
                                        </p:attrNameLst>
                                      </p:cBhvr>
                                      <p:to>
                                        <p:strVal val="visible"/>
                                      </p:to>
                                    </p:set>
                                    <p:anim calcmode="lin" valueType="num">
                                      <p:cBhvr>
                                        <p:cTn id="19" dur="300" fill="hold"/>
                                        <p:tgtEl>
                                          <p:spTgt spid="58"/>
                                        </p:tgtEl>
                                        <p:attrNameLst>
                                          <p:attrName>ppt_w</p:attrName>
                                        </p:attrNameLst>
                                      </p:cBhvr>
                                      <p:tavLst>
                                        <p:tav tm="0">
                                          <p:val>
                                            <p:fltVal val="0"/>
                                          </p:val>
                                        </p:tav>
                                        <p:tav tm="100000">
                                          <p:val>
                                            <p:strVal val="#ppt_w"/>
                                          </p:val>
                                        </p:tav>
                                      </p:tavLst>
                                    </p:anim>
                                    <p:anim calcmode="lin" valueType="num">
                                      <p:cBhvr>
                                        <p:cTn id="20" dur="300" fill="hold"/>
                                        <p:tgtEl>
                                          <p:spTgt spid="58"/>
                                        </p:tgtEl>
                                        <p:attrNameLst>
                                          <p:attrName>ppt_h</p:attrName>
                                        </p:attrNameLst>
                                      </p:cBhvr>
                                      <p:tavLst>
                                        <p:tav tm="0">
                                          <p:val>
                                            <p:fltVal val="0"/>
                                          </p:val>
                                        </p:tav>
                                        <p:tav tm="100000">
                                          <p:val>
                                            <p:strVal val="#ppt_h"/>
                                          </p:val>
                                        </p:tav>
                                      </p:tavLst>
                                    </p:anim>
                                    <p:animEffect transition="in" filter="fade">
                                      <p:cBhvr>
                                        <p:cTn id="21" dur="300"/>
                                        <p:tgtEl>
                                          <p:spTgt spid="58"/>
                                        </p:tgtEl>
                                      </p:cBhvr>
                                    </p:animEffect>
                                  </p:childTnLst>
                                </p:cTn>
                              </p:par>
                            </p:childTnLst>
                          </p:cTn>
                        </p:par>
                        <p:par>
                          <p:cTn id="22" fill="hold">
                            <p:stCondLst>
                              <p:cond delay="1000"/>
                            </p:stCondLst>
                            <p:childTnLst>
                              <p:par>
                                <p:cTn id="23" presetID="53" presetClass="entr" presetSubtype="16" fill="hold" nodeType="afterEffect">
                                  <p:stCondLst>
                                    <p:cond delay="0"/>
                                  </p:stCondLst>
                                  <p:childTnLst>
                                    <p:set>
                                      <p:cBhvr>
                                        <p:cTn id="24" dur="1" fill="hold">
                                          <p:stCondLst>
                                            <p:cond delay="0"/>
                                          </p:stCondLst>
                                        </p:cTn>
                                        <p:tgtEl>
                                          <p:spTgt spid="64"/>
                                        </p:tgtEl>
                                        <p:attrNameLst>
                                          <p:attrName>style.visibility</p:attrName>
                                        </p:attrNameLst>
                                      </p:cBhvr>
                                      <p:to>
                                        <p:strVal val="visible"/>
                                      </p:to>
                                    </p:set>
                                    <p:anim calcmode="lin" valueType="num">
                                      <p:cBhvr>
                                        <p:cTn id="25" dur="300" fill="hold"/>
                                        <p:tgtEl>
                                          <p:spTgt spid="64"/>
                                        </p:tgtEl>
                                        <p:attrNameLst>
                                          <p:attrName>ppt_w</p:attrName>
                                        </p:attrNameLst>
                                      </p:cBhvr>
                                      <p:tavLst>
                                        <p:tav tm="0">
                                          <p:val>
                                            <p:fltVal val="0"/>
                                          </p:val>
                                        </p:tav>
                                        <p:tav tm="100000">
                                          <p:val>
                                            <p:strVal val="#ppt_w"/>
                                          </p:val>
                                        </p:tav>
                                      </p:tavLst>
                                    </p:anim>
                                    <p:anim calcmode="lin" valueType="num">
                                      <p:cBhvr>
                                        <p:cTn id="26" dur="300" fill="hold"/>
                                        <p:tgtEl>
                                          <p:spTgt spid="64"/>
                                        </p:tgtEl>
                                        <p:attrNameLst>
                                          <p:attrName>ppt_h</p:attrName>
                                        </p:attrNameLst>
                                      </p:cBhvr>
                                      <p:tavLst>
                                        <p:tav tm="0">
                                          <p:val>
                                            <p:fltVal val="0"/>
                                          </p:val>
                                        </p:tav>
                                        <p:tav tm="100000">
                                          <p:val>
                                            <p:strVal val="#ppt_h"/>
                                          </p:val>
                                        </p:tav>
                                      </p:tavLst>
                                    </p:anim>
                                    <p:animEffect transition="in" filter="fade">
                                      <p:cBhvr>
                                        <p:cTn id="27" dur="300"/>
                                        <p:tgtEl>
                                          <p:spTgt spid="64"/>
                                        </p:tgtEl>
                                      </p:cBhvr>
                                    </p:animEffect>
                                  </p:childTnLst>
                                </p:cTn>
                              </p:par>
                            </p:childTnLst>
                          </p:cTn>
                        </p:par>
                        <p:par>
                          <p:cTn id="28" fill="hold">
                            <p:stCondLst>
                              <p:cond delay="1500"/>
                            </p:stCondLst>
                            <p:childTnLst>
                              <p:par>
                                <p:cTn id="29" presetID="53" presetClass="entr" presetSubtype="16" fill="hold" nodeType="afterEffect">
                                  <p:stCondLst>
                                    <p:cond delay="0"/>
                                  </p:stCondLst>
                                  <p:childTnLst>
                                    <p:set>
                                      <p:cBhvr>
                                        <p:cTn id="30" dur="1" fill="hold">
                                          <p:stCondLst>
                                            <p:cond delay="0"/>
                                          </p:stCondLst>
                                        </p:cTn>
                                        <p:tgtEl>
                                          <p:spTgt spid="118"/>
                                        </p:tgtEl>
                                        <p:attrNameLst>
                                          <p:attrName>style.visibility</p:attrName>
                                        </p:attrNameLst>
                                      </p:cBhvr>
                                      <p:to>
                                        <p:strVal val="visible"/>
                                      </p:to>
                                    </p:set>
                                    <p:anim calcmode="lin" valueType="num">
                                      <p:cBhvr>
                                        <p:cTn id="31" dur="300" fill="hold"/>
                                        <p:tgtEl>
                                          <p:spTgt spid="118"/>
                                        </p:tgtEl>
                                        <p:attrNameLst>
                                          <p:attrName>ppt_w</p:attrName>
                                        </p:attrNameLst>
                                      </p:cBhvr>
                                      <p:tavLst>
                                        <p:tav tm="0">
                                          <p:val>
                                            <p:fltVal val="0"/>
                                          </p:val>
                                        </p:tav>
                                        <p:tav tm="100000">
                                          <p:val>
                                            <p:strVal val="#ppt_w"/>
                                          </p:val>
                                        </p:tav>
                                      </p:tavLst>
                                    </p:anim>
                                    <p:anim calcmode="lin" valueType="num">
                                      <p:cBhvr>
                                        <p:cTn id="32" dur="300" fill="hold"/>
                                        <p:tgtEl>
                                          <p:spTgt spid="118"/>
                                        </p:tgtEl>
                                        <p:attrNameLst>
                                          <p:attrName>ppt_h</p:attrName>
                                        </p:attrNameLst>
                                      </p:cBhvr>
                                      <p:tavLst>
                                        <p:tav tm="0">
                                          <p:val>
                                            <p:fltVal val="0"/>
                                          </p:val>
                                        </p:tav>
                                        <p:tav tm="100000">
                                          <p:val>
                                            <p:strVal val="#ppt_h"/>
                                          </p:val>
                                        </p:tav>
                                      </p:tavLst>
                                    </p:anim>
                                    <p:animEffect transition="in" filter="fade">
                                      <p:cBhvr>
                                        <p:cTn id="33" dur="300"/>
                                        <p:tgtEl>
                                          <p:spTgt spid="118"/>
                                        </p:tgtEl>
                                      </p:cBhvr>
                                    </p:animEffect>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p:cTn id="37" dur="300" fill="hold"/>
                                        <p:tgtEl>
                                          <p:spTgt spid="76"/>
                                        </p:tgtEl>
                                        <p:attrNameLst>
                                          <p:attrName>ppt_w</p:attrName>
                                        </p:attrNameLst>
                                      </p:cBhvr>
                                      <p:tavLst>
                                        <p:tav tm="0">
                                          <p:val>
                                            <p:fltVal val="0"/>
                                          </p:val>
                                        </p:tav>
                                        <p:tav tm="100000">
                                          <p:val>
                                            <p:strVal val="#ppt_w"/>
                                          </p:val>
                                        </p:tav>
                                      </p:tavLst>
                                    </p:anim>
                                    <p:anim calcmode="lin" valueType="num">
                                      <p:cBhvr>
                                        <p:cTn id="38" dur="300" fill="hold"/>
                                        <p:tgtEl>
                                          <p:spTgt spid="76"/>
                                        </p:tgtEl>
                                        <p:attrNameLst>
                                          <p:attrName>ppt_h</p:attrName>
                                        </p:attrNameLst>
                                      </p:cBhvr>
                                      <p:tavLst>
                                        <p:tav tm="0">
                                          <p:val>
                                            <p:fltVal val="0"/>
                                          </p:val>
                                        </p:tav>
                                        <p:tav tm="100000">
                                          <p:val>
                                            <p:strVal val="#ppt_h"/>
                                          </p:val>
                                        </p:tav>
                                      </p:tavLst>
                                    </p:anim>
                                    <p:animEffect transition="in" filter="fade">
                                      <p:cBhvr>
                                        <p:cTn id="39" dur="300"/>
                                        <p:tgtEl>
                                          <p:spTgt spid="76"/>
                                        </p:tgtEl>
                                      </p:cBhvr>
                                    </p:animEffect>
                                  </p:childTnLst>
                                </p:cTn>
                              </p:par>
                            </p:childTnLst>
                          </p:cTn>
                        </p:par>
                        <p:par>
                          <p:cTn id="40" fill="hold">
                            <p:stCondLst>
                              <p:cond delay="2500"/>
                            </p:stCondLst>
                            <p:childTnLst>
                              <p:par>
                                <p:cTn id="41" presetID="2" presetClass="entr" presetSubtype="8" fill="hold" grpId="0" nodeType="afterEffect">
                                  <p:stCondLst>
                                    <p:cond delay="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300" fill="hold"/>
                                        <p:tgtEl>
                                          <p:spTgt spid="54"/>
                                        </p:tgtEl>
                                        <p:attrNameLst>
                                          <p:attrName>ppt_x</p:attrName>
                                        </p:attrNameLst>
                                      </p:cBhvr>
                                      <p:tavLst>
                                        <p:tav tm="0">
                                          <p:val>
                                            <p:strVal val="0-#ppt_w/2"/>
                                          </p:val>
                                        </p:tav>
                                        <p:tav tm="100000">
                                          <p:val>
                                            <p:strVal val="#ppt_x"/>
                                          </p:val>
                                        </p:tav>
                                      </p:tavLst>
                                    </p:anim>
                                    <p:anim calcmode="lin" valueType="num">
                                      <p:cBhvr additive="base">
                                        <p:cTn id="44" dur="300" fill="hold"/>
                                        <p:tgtEl>
                                          <p:spTgt spid="54"/>
                                        </p:tgtEl>
                                        <p:attrNameLst>
                                          <p:attrName>ppt_y</p:attrName>
                                        </p:attrNameLst>
                                      </p:cBhvr>
                                      <p:tavLst>
                                        <p:tav tm="0">
                                          <p:val>
                                            <p:strVal val="#ppt_y"/>
                                          </p:val>
                                        </p:tav>
                                        <p:tav tm="100000">
                                          <p:val>
                                            <p:strVal val="#ppt_y"/>
                                          </p:val>
                                        </p:tav>
                                      </p:tavLst>
                                    </p:anim>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98"/>
                                        </p:tgtEl>
                                        <p:attrNameLst>
                                          <p:attrName>style.visibility</p:attrName>
                                        </p:attrNameLst>
                                      </p:cBhvr>
                                      <p:to>
                                        <p:strVal val="visible"/>
                                      </p:to>
                                    </p:set>
                                    <p:anim calcmode="lin" valueType="num">
                                      <p:cBhvr>
                                        <p:cTn id="48" dur="300" fill="hold"/>
                                        <p:tgtEl>
                                          <p:spTgt spid="98"/>
                                        </p:tgtEl>
                                        <p:attrNameLst>
                                          <p:attrName>ppt_w</p:attrName>
                                        </p:attrNameLst>
                                      </p:cBhvr>
                                      <p:tavLst>
                                        <p:tav tm="0">
                                          <p:val>
                                            <p:fltVal val="0"/>
                                          </p:val>
                                        </p:tav>
                                        <p:tav tm="100000">
                                          <p:val>
                                            <p:strVal val="#ppt_w"/>
                                          </p:val>
                                        </p:tav>
                                      </p:tavLst>
                                    </p:anim>
                                    <p:anim calcmode="lin" valueType="num">
                                      <p:cBhvr>
                                        <p:cTn id="49" dur="300" fill="hold"/>
                                        <p:tgtEl>
                                          <p:spTgt spid="98"/>
                                        </p:tgtEl>
                                        <p:attrNameLst>
                                          <p:attrName>ppt_h</p:attrName>
                                        </p:attrNameLst>
                                      </p:cBhvr>
                                      <p:tavLst>
                                        <p:tav tm="0">
                                          <p:val>
                                            <p:fltVal val="0"/>
                                          </p:val>
                                        </p:tav>
                                        <p:tav tm="100000">
                                          <p:val>
                                            <p:strVal val="#ppt_h"/>
                                          </p:val>
                                        </p:tav>
                                      </p:tavLst>
                                    </p:anim>
                                    <p:animEffect transition="in" filter="fade">
                                      <p:cBhvr>
                                        <p:cTn id="50" dur="300"/>
                                        <p:tgtEl>
                                          <p:spTgt spid="98"/>
                                        </p:tgtEl>
                                      </p:cBhvr>
                                    </p:animEffect>
                                  </p:childTnLst>
                                </p:cTn>
                              </p:par>
                            </p:childTnLst>
                          </p:cTn>
                        </p:par>
                        <p:par>
                          <p:cTn id="51" fill="hold">
                            <p:stCondLst>
                              <p:cond delay="3500"/>
                            </p:stCondLst>
                            <p:childTnLst>
                              <p:par>
                                <p:cTn id="52" presetID="2" presetClass="entr" presetSubtype="2"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 calcmode="lin" valueType="num">
                                      <p:cBhvr additive="base">
                                        <p:cTn id="54" dur="300" fill="hold"/>
                                        <p:tgtEl>
                                          <p:spTgt spid="56"/>
                                        </p:tgtEl>
                                        <p:attrNameLst>
                                          <p:attrName>ppt_x</p:attrName>
                                        </p:attrNameLst>
                                      </p:cBhvr>
                                      <p:tavLst>
                                        <p:tav tm="0">
                                          <p:val>
                                            <p:strVal val="1+#ppt_w/2"/>
                                          </p:val>
                                        </p:tav>
                                        <p:tav tm="100000">
                                          <p:val>
                                            <p:strVal val="#ppt_x"/>
                                          </p:val>
                                        </p:tav>
                                      </p:tavLst>
                                    </p:anim>
                                    <p:anim calcmode="lin" valueType="num">
                                      <p:cBhvr additive="base">
                                        <p:cTn id="55" dur="300" fill="hold"/>
                                        <p:tgtEl>
                                          <p:spTgt spid="56"/>
                                        </p:tgtEl>
                                        <p:attrNameLst>
                                          <p:attrName>ppt_y</p:attrName>
                                        </p:attrNameLst>
                                      </p:cBhvr>
                                      <p:tavLst>
                                        <p:tav tm="0">
                                          <p:val>
                                            <p:strVal val="#ppt_y"/>
                                          </p:val>
                                        </p:tav>
                                        <p:tav tm="100000">
                                          <p:val>
                                            <p:strVal val="#ppt_y"/>
                                          </p:val>
                                        </p:tav>
                                      </p:tavLst>
                                    </p:anim>
                                  </p:childTnLst>
                                </p:cTn>
                              </p:par>
                            </p:childTnLst>
                          </p:cTn>
                        </p:par>
                        <p:par>
                          <p:cTn id="56" fill="hold">
                            <p:stCondLst>
                              <p:cond delay="4000"/>
                            </p:stCondLst>
                            <p:childTnLst>
                              <p:par>
                                <p:cTn id="57" presetID="53" presetClass="entr" presetSubtype="16" fill="hold" nodeType="afterEffect">
                                  <p:stCondLst>
                                    <p:cond delay="0"/>
                                  </p:stCondLst>
                                  <p:childTnLst>
                                    <p:set>
                                      <p:cBhvr>
                                        <p:cTn id="58" dur="1" fill="hold">
                                          <p:stCondLst>
                                            <p:cond delay="0"/>
                                          </p:stCondLst>
                                        </p:cTn>
                                        <p:tgtEl>
                                          <p:spTgt spid="70"/>
                                        </p:tgtEl>
                                        <p:attrNameLst>
                                          <p:attrName>style.visibility</p:attrName>
                                        </p:attrNameLst>
                                      </p:cBhvr>
                                      <p:to>
                                        <p:strVal val="visible"/>
                                      </p:to>
                                    </p:set>
                                    <p:anim calcmode="lin" valueType="num">
                                      <p:cBhvr>
                                        <p:cTn id="59" dur="300" fill="hold"/>
                                        <p:tgtEl>
                                          <p:spTgt spid="70"/>
                                        </p:tgtEl>
                                        <p:attrNameLst>
                                          <p:attrName>ppt_w</p:attrName>
                                        </p:attrNameLst>
                                      </p:cBhvr>
                                      <p:tavLst>
                                        <p:tav tm="0">
                                          <p:val>
                                            <p:fltVal val="0"/>
                                          </p:val>
                                        </p:tav>
                                        <p:tav tm="100000">
                                          <p:val>
                                            <p:strVal val="#ppt_w"/>
                                          </p:val>
                                        </p:tav>
                                      </p:tavLst>
                                    </p:anim>
                                    <p:anim calcmode="lin" valueType="num">
                                      <p:cBhvr>
                                        <p:cTn id="60" dur="300" fill="hold"/>
                                        <p:tgtEl>
                                          <p:spTgt spid="70"/>
                                        </p:tgtEl>
                                        <p:attrNameLst>
                                          <p:attrName>ppt_h</p:attrName>
                                        </p:attrNameLst>
                                      </p:cBhvr>
                                      <p:tavLst>
                                        <p:tav tm="0">
                                          <p:val>
                                            <p:fltVal val="0"/>
                                          </p:val>
                                        </p:tav>
                                        <p:tav tm="100000">
                                          <p:val>
                                            <p:strVal val="#ppt_h"/>
                                          </p:val>
                                        </p:tav>
                                      </p:tavLst>
                                    </p:anim>
                                    <p:animEffect transition="in" filter="fade">
                                      <p:cBhvr>
                                        <p:cTn id="61" dur="300"/>
                                        <p:tgtEl>
                                          <p:spTgt spid="70"/>
                                        </p:tgtEl>
                                      </p:cBhvr>
                                    </p:animEffect>
                                  </p:childTnLst>
                                </p:cTn>
                              </p:par>
                            </p:childTnLst>
                          </p:cTn>
                        </p:par>
                        <p:par>
                          <p:cTn id="62" fill="hold">
                            <p:stCondLst>
                              <p:cond delay="4500"/>
                            </p:stCondLst>
                            <p:childTnLst>
                              <p:par>
                                <p:cTn id="63" presetID="2" presetClass="entr" presetSubtype="2" fill="hold" grpId="0" nodeType="afterEffect">
                                  <p:stCondLst>
                                    <p:cond delay="0"/>
                                  </p:stCondLst>
                                  <p:childTnLst>
                                    <p:set>
                                      <p:cBhvr>
                                        <p:cTn id="64" dur="1" fill="hold">
                                          <p:stCondLst>
                                            <p:cond delay="0"/>
                                          </p:stCondLst>
                                        </p:cTn>
                                        <p:tgtEl>
                                          <p:spTgt spid="57"/>
                                        </p:tgtEl>
                                        <p:attrNameLst>
                                          <p:attrName>style.visibility</p:attrName>
                                        </p:attrNameLst>
                                      </p:cBhvr>
                                      <p:to>
                                        <p:strVal val="visible"/>
                                      </p:to>
                                    </p:set>
                                    <p:anim calcmode="lin" valueType="num">
                                      <p:cBhvr additive="base">
                                        <p:cTn id="65" dur="300" fill="hold"/>
                                        <p:tgtEl>
                                          <p:spTgt spid="57"/>
                                        </p:tgtEl>
                                        <p:attrNameLst>
                                          <p:attrName>ppt_x</p:attrName>
                                        </p:attrNameLst>
                                      </p:cBhvr>
                                      <p:tavLst>
                                        <p:tav tm="0">
                                          <p:val>
                                            <p:strVal val="1+#ppt_w/2"/>
                                          </p:val>
                                        </p:tav>
                                        <p:tav tm="100000">
                                          <p:val>
                                            <p:strVal val="#ppt_x"/>
                                          </p:val>
                                        </p:tav>
                                      </p:tavLst>
                                    </p:anim>
                                    <p:anim calcmode="lin" valueType="num">
                                      <p:cBhvr additive="base">
                                        <p:cTn id="66" dur="300" fill="hold"/>
                                        <p:tgtEl>
                                          <p:spTgt spid="57"/>
                                        </p:tgtEl>
                                        <p:attrNameLst>
                                          <p:attrName>ppt_y</p:attrName>
                                        </p:attrNameLst>
                                      </p:cBhvr>
                                      <p:tavLst>
                                        <p:tav tm="0">
                                          <p:val>
                                            <p:strVal val="#ppt_y"/>
                                          </p:val>
                                        </p:tav>
                                        <p:tav tm="100000">
                                          <p:val>
                                            <p:strVal val="#ppt_y"/>
                                          </p:val>
                                        </p:tav>
                                      </p:tavLst>
                                    </p:anim>
                                  </p:childTnLst>
                                </p:cTn>
                              </p:par>
                            </p:childTnLst>
                          </p:cTn>
                        </p:par>
                        <p:par>
                          <p:cTn id="67" fill="hold">
                            <p:stCondLst>
                              <p:cond delay="5000"/>
                            </p:stCondLst>
                            <p:childTnLst>
                              <p:par>
                                <p:cTn id="68" presetID="53" presetClass="entr" presetSubtype="16" fill="hold" nodeType="afterEffect">
                                  <p:stCondLst>
                                    <p:cond delay="0"/>
                                  </p:stCondLst>
                                  <p:childTnLst>
                                    <p:set>
                                      <p:cBhvr>
                                        <p:cTn id="69" dur="1" fill="hold">
                                          <p:stCondLst>
                                            <p:cond delay="0"/>
                                          </p:stCondLst>
                                        </p:cTn>
                                        <p:tgtEl>
                                          <p:spTgt spid="90"/>
                                        </p:tgtEl>
                                        <p:attrNameLst>
                                          <p:attrName>style.visibility</p:attrName>
                                        </p:attrNameLst>
                                      </p:cBhvr>
                                      <p:to>
                                        <p:strVal val="visible"/>
                                      </p:to>
                                    </p:set>
                                    <p:anim calcmode="lin" valueType="num">
                                      <p:cBhvr>
                                        <p:cTn id="70" dur="300" fill="hold"/>
                                        <p:tgtEl>
                                          <p:spTgt spid="90"/>
                                        </p:tgtEl>
                                        <p:attrNameLst>
                                          <p:attrName>ppt_w</p:attrName>
                                        </p:attrNameLst>
                                      </p:cBhvr>
                                      <p:tavLst>
                                        <p:tav tm="0">
                                          <p:val>
                                            <p:fltVal val="0"/>
                                          </p:val>
                                        </p:tav>
                                        <p:tav tm="100000">
                                          <p:val>
                                            <p:strVal val="#ppt_w"/>
                                          </p:val>
                                        </p:tav>
                                      </p:tavLst>
                                    </p:anim>
                                    <p:anim calcmode="lin" valueType="num">
                                      <p:cBhvr>
                                        <p:cTn id="71" dur="300" fill="hold"/>
                                        <p:tgtEl>
                                          <p:spTgt spid="90"/>
                                        </p:tgtEl>
                                        <p:attrNameLst>
                                          <p:attrName>ppt_h</p:attrName>
                                        </p:attrNameLst>
                                      </p:cBhvr>
                                      <p:tavLst>
                                        <p:tav tm="0">
                                          <p:val>
                                            <p:fltVal val="0"/>
                                          </p:val>
                                        </p:tav>
                                        <p:tav tm="100000">
                                          <p:val>
                                            <p:strVal val="#ppt_h"/>
                                          </p:val>
                                        </p:tav>
                                      </p:tavLst>
                                    </p:anim>
                                    <p:animEffect transition="in" filter="fade">
                                      <p:cBhvr>
                                        <p:cTn id="72" dur="300"/>
                                        <p:tgtEl>
                                          <p:spTgt spid="90"/>
                                        </p:tgtEl>
                                      </p:cBhvr>
                                    </p:animEffect>
                                  </p:childTnLst>
                                </p:cTn>
                              </p:par>
                            </p:childTnLst>
                          </p:cTn>
                        </p:par>
                        <p:par>
                          <p:cTn id="73" fill="hold">
                            <p:stCondLst>
                              <p:cond delay="5500"/>
                            </p:stCondLst>
                            <p:childTnLst>
                              <p:par>
                                <p:cTn id="74" presetID="2" presetClass="entr" presetSubtype="8" fill="hold" grpId="0" nodeType="afterEffect">
                                  <p:stCondLst>
                                    <p:cond delay="0"/>
                                  </p:stCondLst>
                                  <p:childTnLst>
                                    <p:set>
                                      <p:cBhvr>
                                        <p:cTn id="75" dur="1" fill="hold">
                                          <p:stCondLst>
                                            <p:cond delay="0"/>
                                          </p:stCondLst>
                                        </p:cTn>
                                        <p:tgtEl>
                                          <p:spTgt spid="55"/>
                                        </p:tgtEl>
                                        <p:attrNameLst>
                                          <p:attrName>style.visibility</p:attrName>
                                        </p:attrNameLst>
                                      </p:cBhvr>
                                      <p:to>
                                        <p:strVal val="visible"/>
                                      </p:to>
                                    </p:set>
                                    <p:anim calcmode="lin" valueType="num">
                                      <p:cBhvr additive="base">
                                        <p:cTn id="76" dur="300" fill="hold"/>
                                        <p:tgtEl>
                                          <p:spTgt spid="55"/>
                                        </p:tgtEl>
                                        <p:attrNameLst>
                                          <p:attrName>ppt_x</p:attrName>
                                        </p:attrNameLst>
                                      </p:cBhvr>
                                      <p:tavLst>
                                        <p:tav tm="0">
                                          <p:val>
                                            <p:strVal val="0-#ppt_w/2"/>
                                          </p:val>
                                        </p:tav>
                                        <p:tav tm="100000">
                                          <p:val>
                                            <p:strVal val="#ppt_x"/>
                                          </p:val>
                                        </p:tav>
                                      </p:tavLst>
                                    </p:anim>
                                    <p:anim calcmode="lin" valueType="num">
                                      <p:cBhvr additive="base">
                                        <p:cTn id="77" dur="30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54" grpId="0"/>
      <p:bldP spid="55" grpId="0"/>
      <p:bldP spid="56" grpId="0"/>
      <p:bldP spid="5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3002280"/>
            <a:ext cx="4672330" cy="615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Objective of the System</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83480" y="2787417"/>
            <a:ext cx="763270" cy="768350"/>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02</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39"/>
          <p:cNvSpPr>
            <a:spLocks noChangeArrowheads="1"/>
          </p:cNvSpPr>
          <p:nvPr/>
        </p:nvSpPr>
        <p:spPr bwMode="auto">
          <a:xfrm>
            <a:off x="1425606" y="386971"/>
            <a:ext cx="8960597" cy="5408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Objective  </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0" name="矩形 19"/>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矩形 20"/>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矩形 21"/>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Text Box 2"/>
          <p:cNvSpPr txBox="1"/>
          <p:nvPr/>
        </p:nvSpPr>
        <p:spPr>
          <a:xfrm>
            <a:off x="5322221" y="818349"/>
            <a:ext cx="6730595" cy="5070106"/>
          </a:xfrm>
          <a:prstGeom prst="rect">
            <a:avLst/>
          </a:prstGeom>
          <a:noFill/>
        </p:spPr>
        <p:txBody>
          <a:bodyPr wrap="square" rtlCol="0" anchor="t">
            <a:spAutoFit/>
          </a:bodyPr>
          <a:lstStyle/>
          <a:p>
            <a:pPr algn="just"/>
            <a:endParaRPr lang="en-US" dirty="0" smtClean="0"/>
          </a:p>
          <a:p>
            <a:pPr algn="just"/>
            <a:endParaRPr lang="en-US" dirty="0" smtClean="0"/>
          </a:p>
          <a:p>
            <a:pPr algn="just"/>
            <a:r>
              <a:rPr lang="en-US" dirty="0" smtClean="0"/>
              <a:t>The application’s  Orphan shelter Management  is developed to help to reach the needy orphanages by the volunteering donations. The objective of  the project  is to develop an application for the orphanage to analyze current requirement and to schedule the donators. And in the case of a donator is to analyze current requirement of orphanages and to provide donation so the apt orphanage. A donator can view the list of item put up by orphanages and can donate the same is possible. The another purpose of the project  is to keep records of orphans in the orphanage home , accounts, activities and other all details of orphanages. This proposed system will change the conventional manual management to a digitalized system. This will facilitates information acquisition, storage and retrieval.</a:t>
            </a:r>
          </a:p>
          <a:p>
            <a:pPr algn="just">
              <a:lnSpc>
                <a:spcPct val="130000"/>
              </a:lnSpc>
              <a:spcAft>
                <a:spcPts val="800"/>
              </a:spcAft>
            </a:pPr>
            <a:endParaRPr lang="en-US" dirty="0" smtClean="0"/>
          </a:p>
          <a:p>
            <a:pPr marL="0" indent="0" algn="just">
              <a:lnSpc>
                <a:spcPct val="130000"/>
              </a:lnSpc>
              <a:spcBef>
                <a:spcPts val="0"/>
              </a:spcBef>
              <a:spcAft>
                <a:spcPts val="800"/>
              </a:spcAft>
              <a:buNone/>
            </a:pPr>
            <a:endParaRPr lang="en-US" dirty="0"/>
          </a:p>
        </p:txBody>
      </p:sp>
      <p:pic>
        <p:nvPicPr>
          <p:cNvPr id="8" name="Picture 7" descr="orphaage.JPG"/>
          <p:cNvPicPr>
            <a:picLocks noChangeAspect="1"/>
          </p:cNvPicPr>
          <p:nvPr/>
        </p:nvPicPr>
        <p:blipFill>
          <a:blip r:embed="rId2"/>
          <a:stretch>
            <a:fillRect/>
          </a:stretch>
        </p:blipFill>
        <p:spPr>
          <a:xfrm>
            <a:off x="629727" y="1820174"/>
            <a:ext cx="3640347" cy="3079630"/>
          </a:xfrm>
          <a:prstGeom prst="rect">
            <a:avLst/>
          </a:prstGeom>
        </p:spPr>
      </p:pic>
    </p:spTree>
  </p:cSld>
  <p:clrMapOvr>
    <a:masterClrMapping/>
  </p:clrMapOvr>
  <mc:AlternateContent xmlns:mc="http://schemas.openxmlformats.org/markup-compatibility/2006">
    <mc:Choice xmlns="" xmlns:p14="http://schemas.microsoft.com/office/powerpoint/2010/main" Requires="p14">
      <p:transition p14:dur="0" advTm="5000"/>
    </mc:Choice>
    <mc:Fallback>
      <p:transition advTm="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2890520"/>
            <a:ext cx="4672330" cy="92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Existing System and Proposed System</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75543" y="2787417"/>
            <a:ext cx="779145" cy="768350"/>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03</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40293" y="1475275"/>
            <a:ext cx="8878513" cy="4468495"/>
            <a:chOff x="3463925" y="5148263"/>
            <a:chExt cx="15752691" cy="7928223"/>
          </a:xfrm>
        </p:grpSpPr>
        <p:grpSp>
          <p:nvGrpSpPr>
            <p:cNvPr id="47" name="Group 12"/>
            <p:cNvGrpSpPr/>
            <p:nvPr/>
          </p:nvGrpSpPr>
          <p:grpSpPr bwMode="auto">
            <a:xfrm>
              <a:off x="3463925" y="5148263"/>
              <a:ext cx="1270000" cy="1270000"/>
              <a:chOff x="0" y="0"/>
              <a:chExt cx="1270001" cy="1270001"/>
            </a:xfrm>
          </p:grpSpPr>
          <p:sp>
            <p:nvSpPr>
              <p:cNvPr id="48" name="AutoShape 13"/>
              <p:cNvSpPr/>
              <p:nvPr/>
            </p:nvSpPr>
            <p:spPr bwMode="auto">
              <a:xfrm>
                <a:off x="0" y="0"/>
                <a:ext cx="1270001" cy="1270001"/>
              </a:xfrm>
              <a:custGeom>
                <a:avLst/>
                <a:gdLst>
                  <a:gd name="T0" fmla="*/ 634968 w 19679"/>
                  <a:gd name="T1" fmla="*/ 696987 h 19679"/>
                  <a:gd name="T2" fmla="*/ 634968 w 19679"/>
                  <a:gd name="T3" fmla="*/ 696987 h 19679"/>
                  <a:gd name="T4" fmla="*/ 634968 w 19679"/>
                  <a:gd name="T5" fmla="*/ 696987 h 19679"/>
                  <a:gd name="T6" fmla="*/ 634968 w 19679"/>
                  <a:gd name="T7" fmla="*/ 696987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rgbClr val="3B3838"/>
              </a:solidFill>
              <a:ln>
                <a:noFill/>
              </a:ln>
              <a:effectLst/>
              <a:extLst>
                <a:ext uri="{91240B29-F687-4F45-9708-019B960494DF}">
                  <a14:hiddenLine xmlns="" xmlns:a14="http://schemas.microsoft.com/office/drawing/2010/main" w="12700">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lstStyle/>
              <a:p>
                <a:pPr>
                  <a:defRPr/>
                </a:pPr>
                <a:endParaRPr lang="zh-CN" altLang="en-US">
                  <a:latin typeface="Century Gothic" panose="020B0502020202020204" pitchFamily="34" charset="0"/>
                </a:endParaRPr>
              </a:p>
            </p:txBody>
          </p:sp>
          <p:sp>
            <p:nvSpPr>
              <p:cNvPr id="49" name="AutoShape 14"/>
              <p:cNvSpPr/>
              <p:nvPr/>
            </p:nvSpPr>
            <p:spPr bwMode="auto">
              <a:xfrm>
                <a:off x="385763" y="373062"/>
                <a:ext cx="519112" cy="517525"/>
              </a:xfrm>
              <a:custGeom>
                <a:avLst/>
                <a:gdLst>
                  <a:gd name="T0" fmla="*/ 259556 w 21600"/>
                  <a:gd name="T1" fmla="*/ 258763 h 21588"/>
                  <a:gd name="T2" fmla="*/ 259556 w 21600"/>
                  <a:gd name="T3" fmla="*/ 258763 h 21588"/>
                  <a:gd name="T4" fmla="*/ 259556 w 21600"/>
                  <a:gd name="T5" fmla="*/ 258763 h 21588"/>
                  <a:gd name="T6" fmla="*/ 259556 w 21600"/>
                  <a:gd name="T7" fmla="*/ 258763 h 2158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588">
                    <a:moveTo>
                      <a:pt x="10794" y="0"/>
                    </a:moveTo>
                    <a:cubicBezTo>
                      <a:pt x="12288" y="0"/>
                      <a:pt x="13689" y="251"/>
                      <a:pt x="14997" y="750"/>
                    </a:cubicBezTo>
                    <a:cubicBezTo>
                      <a:pt x="16304" y="1249"/>
                      <a:pt x="17445" y="1929"/>
                      <a:pt x="18422" y="2781"/>
                    </a:cubicBezTo>
                    <a:cubicBezTo>
                      <a:pt x="19399" y="3639"/>
                      <a:pt x="20173" y="4640"/>
                      <a:pt x="20743" y="5783"/>
                    </a:cubicBezTo>
                    <a:cubicBezTo>
                      <a:pt x="21315" y="6926"/>
                      <a:pt x="21599" y="8156"/>
                      <a:pt x="21599" y="9468"/>
                    </a:cubicBezTo>
                    <a:cubicBezTo>
                      <a:pt x="21599" y="10774"/>
                      <a:pt x="21315" y="12002"/>
                      <a:pt x="20743" y="13141"/>
                    </a:cubicBezTo>
                    <a:cubicBezTo>
                      <a:pt x="20173" y="14287"/>
                      <a:pt x="19399" y="15288"/>
                      <a:pt x="18422" y="16149"/>
                    </a:cubicBezTo>
                    <a:cubicBezTo>
                      <a:pt x="17445" y="17007"/>
                      <a:pt x="16304" y="17686"/>
                      <a:pt x="14997" y="18180"/>
                    </a:cubicBezTo>
                    <a:cubicBezTo>
                      <a:pt x="13689" y="18677"/>
                      <a:pt x="12288" y="18922"/>
                      <a:pt x="10794" y="18922"/>
                    </a:cubicBezTo>
                    <a:cubicBezTo>
                      <a:pt x="10104" y="18922"/>
                      <a:pt x="9426" y="18869"/>
                      <a:pt x="8767" y="18761"/>
                    </a:cubicBezTo>
                    <a:cubicBezTo>
                      <a:pt x="7444" y="20014"/>
                      <a:pt x="5900" y="20877"/>
                      <a:pt x="4135" y="21354"/>
                    </a:cubicBezTo>
                    <a:cubicBezTo>
                      <a:pt x="3947" y="21391"/>
                      <a:pt x="3758" y="21430"/>
                      <a:pt x="3565" y="21467"/>
                    </a:cubicBezTo>
                    <a:cubicBezTo>
                      <a:pt x="3375" y="21509"/>
                      <a:pt x="3170" y="21549"/>
                      <a:pt x="2951" y="21583"/>
                    </a:cubicBezTo>
                    <a:cubicBezTo>
                      <a:pt x="2831" y="21599"/>
                      <a:pt x="2727" y="21571"/>
                      <a:pt x="2643" y="21495"/>
                    </a:cubicBezTo>
                    <a:cubicBezTo>
                      <a:pt x="2556" y="21419"/>
                      <a:pt x="2497" y="21309"/>
                      <a:pt x="2466" y="21165"/>
                    </a:cubicBezTo>
                    <a:cubicBezTo>
                      <a:pt x="2438" y="21021"/>
                      <a:pt x="2457" y="20900"/>
                      <a:pt x="2523" y="20807"/>
                    </a:cubicBezTo>
                    <a:cubicBezTo>
                      <a:pt x="2591" y="20714"/>
                      <a:pt x="2666" y="20621"/>
                      <a:pt x="2749" y="20530"/>
                    </a:cubicBezTo>
                    <a:cubicBezTo>
                      <a:pt x="2920" y="20324"/>
                      <a:pt x="3083" y="20124"/>
                      <a:pt x="3233" y="19929"/>
                    </a:cubicBezTo>
                    <a:cubicBezTo>
                      <a:pt x="3384" y="19737"/>
                      <a:pt x="3521" y="19506"/>
                      <a:pt x="3645" y="19241"/>
                    </a:cubicBezTo>
                    <a:cubicBezTo>
                      <a:pt x="3768" y="18976"/>
                      <a:pt x="3881" y="18662"/>
                      <a:pt x="3982" y="18301"/>
                    </a:cubicBezTo>
                    <a:cubicBezTo>
                      <a:pt x="4083" y="17940"/>
                      <a:pt x="4173" y="17506"/>
                      <a:pt x="4248" y="16992"/>
                    </a:cubicBezTo>
                    <a:cubicBezTo>
                      <a:pt x="2942" y="16109"/>
                      <a:pt x="1906" y="15020"/>
                      <a:pt x="1143" y="13731"/>
                    </a:cubicBezTo>
                    <a:cubicBezTo>
                      <a:pt x="381" y="12436"/>
                      <a:pt x="0" y="11017"/>
                      <a:pt x="0" y="9468"/>
                    </a:cubicBezTo>
                    <a:cubicBezTo>
                      <a:pt x="0" y="8164"/>
                      <a:pt x="284" y="6937"/>
                      <a:pt x="856" y="5789"/>
                    </a:cubicBezTo>
                    <a:cubicBezTo>
                      <a:pt x="1428" y="4640"/>
                      <a:pt x="2200" y="3639"/>
                      <a:pt x="3177" y="2781"/>
                    </a:cubicBezTo>
                    <a:cubicBezTo>
                      <a:pt x="4154" y="1929"/>
                      <a:pt x="5293" y="1249"/>
                      <a:pt x="6597" y="750"/>
                    </a:cubicBezTo>
                    <a:cubicBezTo>
                      <a:pt x="7901" y="251"/>
                      <a:pt x="9299" y="0"/>
                      <a:pt x="10794" y="0"/>
                    </a:cubicBezTo>
                  </a:path>
                </a:pathLst>
              </a:custGeom>
              <a:solidFill>
                <a:srgbClr val="FFFFFF"/>
              </a:solidFill>
              <a:ln>
                <a:noFill/>
              </a:ln>
              <a:effectLst/>
              <a:extLst>
                <a:ext uri="{91240B29-F687-4F45-9708-019B960494DF}">
                  <a14:hiddenLine xmlns="" xmlns:a14="http://schemas.microsoft.com/office/drawing/2010/main" w="12700">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7"/>
                        </a:srgbClr>
                      </a:outerShdw>
                    </a:effectLst>
                  </a14:hiddenEffects>
                </a:ext>
              </a:extLst>
            </p:spPr>
            <p:txBody>
              <a:bodyPr lIns="38100" tIns="38100" rIns="38100" bIns="38100" anchor="ctr"/>
              <a:lstStyle/>
              <a:p>
                <a:pPr>
                  <a:defRPr/>
                </a:pPr>
                <a:endParaRPr lang="zh-CN" altLang="en-US">
                  <a:latin typeface="Century Gothic" panose="020B0502020202020204" pitchFamily="34" charset="0"/>
                </a:endParaRPr>
              </a:p>
            </p:txBody>
          </p:sp>
        </p:grpSp>
        <p:sp>
          <p:nvSpPr>
            <p:cNvPr id="50" name="AutoShape 15"/>
            <p:cNvSpPr/>
            <p:nvPr/>
          </p:nvSpPr>
          <p:spPr bwMode="auto">
            <a:xfrm>
              <a:off x="5062639" y="5366833"/>
              <a:ext cx="14034654" cy="77096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18" y="0"/>
                  </a:moveTo>
                  <a:cubicBezTo>
                    <a:pt x="788" y="0"/>
                    <a:pt x="358" y="3867"/>
                    <a:pt x="347" y="8670"/>
                  </a:cubicBezTo>
                  <a:lnTo>
                    <a:pt x="0" y="11328"/>
                  </a:lnTo>
                  <a:lnTo>
                    <a:pt x="357" y="14075"/>
                  </a:lnTo>
                  <a:cubicBezTo>
                    <a:pt x="428" y="18332"/>
                    <a:pt x="831" y="21599"/>
                    <a:pt x="1318" y="21599"/>
                  </a:cubicBezTo>
                  <a:lnTo>
                    <a:pt x="20628" y="21599"/>
                  </a:lnTo>
                  <a:cubicBezTo>
                    <a:pt x="21165" y="21599"/>
                    <a:pt x="21600" y="17642"/>
                    <a:pt x="21600" y="12757"/>
                  </a:cubicBezTo>
                  <a:lnTo>
                    <a:pt x="21600" y="8847"/>
                  </a:lnTo>
                  <a:cubicBezTo>
                    <a:pt x="21600" y="3962"/>
                    <a:pt x="21165" y="0"/>
                    <a:pt x="20628" y="0"/>
                  </a:cubicBezTo>
                  <a:lnTo>
                    <a:pt x="1318" y="0"/>
                  </a:lnTo>
                  <a:close/>
                </a:path>
              </a:pathLst>
            </a:custGeom>
            <a:solidFill>
              <a:srgbClr val="3B3838"/>
            </a:solidFill>
            <a:ln>
              <a:noFill/>
            </a:ln>
            <a:effectLst/>
          </p:spPr>
          <p:txBody>
            <a:bodyPr lIns="50800" tIns="50800" rIns="50800" bIns="50800" anchor="ctr"/>
            <a:lstStyle/>
            <a:p>
              <a:pPr defTabSz="825500">
                <a:defRPr/>
              </a:pPr>
              <a:endParaRPr lang="es-ES" sz="5600">
                <a:solidFill>
                  <a:srgbClr val="FFFFFF"/>
                </a:solidFill>
                <a:effectLst>
                  <a:outerShdw blurRad="38100" dist="38100" dir="2700000" algn="tl">
                    <a:srgbClr val="000000"/>
                  </a:outerShdw>
                </a:effectLst>
                <a:latin typeface="Century Gothic" panose="020B0502020202020204" pitchFamily="34" charset="0"/>
                <a:ea typeface="MS PGothic" panose="020B0600070205080204" charset="-128"/>
                <a:cs typeface="Gill Sans" charset="0"/>
                <a:sym typeface="Gill Sans" charset="0"/>
              </a:endParaRPr>
            </a:p>
          </p:txBody>
        </p:sp>
        <p:sp>
          <p:nvSpPr>
            <p:cNvPr id="75" name="AutoShape 28"/>
            <p:cNvSpPr/>
            <p:nvPr/>
          </p:nvSpPr>
          <p:spPr bwMode="auto">
            <a:xfrm>
              <a:off x="5684446" y="5367350"/>
              <a:ext cx="1231426"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77" name="AutoShape 30"/>
            <p:cNvSpPr/>
            <p:nvPr/>
          </p:nvSpPr>
          <p:spPr bwMode="auto">
            <a:xfrm>
              <a:off x="17660715" y="7163227"/>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81" name="AutoShape 34"/>
            <p:cNvSpPr/>
            <p:nvPr/>
          </p:nvSpPr>
          <p:spPr bwMode="auto">
            <a:xfrm>
              <a:off x="17660715" y="10704282"/>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grpSp>
      <p:sp>
        <p:nvSpPr>
          <p:cNvPr id="69" name="Rectangle 39"/>
          <p:cNvSpPr>
            <a:spLocks noChangeArrowheads="1"/>
          </p:cNvSpPr>
          <p:nvPr/>
        </p:nvSpPr>
        <p:spPr bwMode="auto">
          <a:xfrm>
            <a:off x="1425575" y="386715"/>
            <a:ext cx="10586720" cy="15754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Existing System</a:t>
            </a:r>
            <a:endPar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3200" dirty="0">
              <a:solidFill>
                <a:schemeClr val="tx1">
                  <a:lumMod val="65000"/>
                  <a:lumOff val="35000"/>
                </a:schemeClr>
              </a:solidFill>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9" name="矩形 28"/>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矩形 29"/>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矩形 30"/>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文本框 2"/>
          <p:cNvSpPr txBox="1"/>
          <p:nvPr/>
        </p:nvSpPr>
        <p:spPr>
          <a:xfrm>
            <a:off x="2838847" y="2310528"/>
            <a:ext cx="6761285" cy="2862322"/>
          </a:xfrm>
          <a:prstGeom prst="rect">
            <a:avLst/>
          </a:prstGeom>
          <a:noFill/>
        </p:spPr>
        <p:txBody>
          <a:bodyPr wrap="square" rtlCol="0">
            <a:spAutoFit/>
          </a:bodyPr>
          <a:lstStyle/>
          <a:p>
            <a:pPr fontAlgn="base"/>
            <a:r>
              <a:rPr lang="en-US" dirty="0" smtClean="0"/>
              <a:t> In the old process of adoption &amp; donation donor have undergo many manual process . Prospective adoptive parents need to register with an authorized agency , Home study and the child, Filling of the petition , Acceptance of the child , Pre adoption foster care , Referral of the child , Court hearing , Court order ,Follow up</a:t>
            </a:r>
          </a:p>
          <a:p>
            <a:pPr algn="just"/>
            <a:endParaRPr lang="en-US" dirty="0"/>
          </a:p>
          <a:p>
            <a:pPr algn="just"/>
            <a:r>
              <a:rPr lang="en-US" dirty="0" smtClean="0"/>
              <a:t>Disadvantages</a:t>
            </a:r>
            <a:endParaRPr lang="en-US" dirty="0"/>
          </a:p>
          <a:p>
            <a:pPr algn="just"/>
            <a:r>
              <a:rPr lang="en-US" dirty="0"/>
              <a:t>• </a:t>
            </a:r>
            <a:r>
              <a:rPr lang="en-US" dirty="0" smtClean="0"/>
              <a:t>Adopter is limited </a:t>
            </a:r>
            <a:endParaRPr lang="en-US" dirty="0"/>
          </a:p>
          <a:p>
            <a:pPr algn="just"/>
            <a:r>
              <a:rPr lang="en-US" dirty="0"/>
              <a:t>• </a:t>
            </a:r>
            <a:r>
              <a:rPr lang="en-US" dirty="0" smtClean="0"/>
              <a:t>It increases the delay of adoption and time consuming. </a:t>
            </a:r>
            <a:endParaRPr lang="en-US" dirty="0"/>
          </a:p>
          <a:p>
            <a:pPr algn="just"/>
            <a:r>
              <a:rPr lang="en-US" dirty="0" smtClean="0"/>
              <a:t>• There is no option for donating through online</a:t>
            </a:r>
            <a:endParaRPr lang="zh-CN" altLang="en-US" dirty="0"/>
          </a:p>
        </p:txBody>
      </p:sp>
    </p:spTree>
  </p:cSld>
  <p:clrMapOvr>
    <a:masterClrMapping/>
  </p:clrMapOvr>
  <mc:AlternateContent xmlns:mc="http://schemas.openxmlformats.org/markup-compatibility/2006">
    <mc:Choice xmlns=""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14:bounceEnd="50000">
                                          <p:cBhvr additive="base">
                                            <p:cTn id="7" dur="500" fill="hold"/>
                                            <p:tgtEl>
                                              <p:spTgt spid="69"/>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500" fill="hold"/>
                                            <p:tgtEl>
                                              <p:spTgt spid="69"/>
                                            </p:tgtEl>
                                            <p:attrNameLst>
                                              <p:attrName>ppt_x</p:attrName>
                                            </p:attrNameLst>
                                          </p:cBhvr>
                                          <p:tavLst>
                                            <p:tav tm="0">
                                              <p:val>
                                                <p:strVal val="1+#ppt_w/2"/>
                                              </p:val>
                                            </p:tav>
                                            <p:tav tm="100000">
                                              <p:val>
                                                <p:strVal val="#ppt_x"/>
                                              </p:val>
                                            </p:tav>
                                          </p:tavLst>
                                        </p:anim>
                                        <p:anim calcmode="lin" valueType="num">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301521" y="1446992"/>
            <a:ext cx="7943850" cy="3963035"/>
            <a:chOff x="5222875" y="4829939"/>
            <a:chExt cx="14094367" cy="7031410"/>
          </a:xfrm>
        </p:grpSpPr>
        <p:sp>
          <p:nvSpPr>
            <p:cNvPr id="74" name="AutoShape 27"/>
            <p:cNvSpPr/>
            <p:nvPr/>
          </p:nvSpPr>
          <p:spPr bwMode="auto">
            <a:xfrm>
              <a:off x="5222875" y="4829939"/>
              <a:ext cx="14094367" cy="70314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67" y="0"/>
                  </a:moveTo>
                  <a:cubicBezTo>
                    <a:pt x="433" y="0"/>
                    <a:pt x="0" y="3962"/>
                    <a:pt x="0" y="8847"/>
                  </a:cubicBezTo>
                  <a:lnTo>
                    <a:pt x="0" y="12757"/>
                  </a:lnTo>
                  <a:cubicBezTo>
                    <a:pt x="0" y="17642"/>
                    <a:pt x="433" y="21599"/>
                    <a:pt x="967" y="21599"/>
                  </a:cubicBezTo>
                  <a:lnTo>
                    <a:pt x="20196" y="21599"/>
                  </a:lnTo>
                  <a:cubicBezTo>
                    <a:pt x="20704" y="21599"/>
                    <a:pt x="21119" y="18028"/>
                    <a:pt x="21160" y="13486"/>
                  </a:cubicBezTo>
                  <a:lnTo>
                    <a:pt x="21600" y="10805"/>
                  </a:lnTo>
                  <a:lnTo>
                    <a:pt x="21160" y="8119"/>
                  </a:lnTo>
                  <a:cubicBezTo>
                    <a:pt x="21119" y="3575"/>
                    <a:pt x="20704" y="0"/>
                    <a:pt x="20196" y="0"/>
                  </a:cubicBezTo>
                  <a:lnTo>
                    <a:pt x="967" y="0"/>
                  </a:lnTo>
                  <a:close/>
                </a:path>
              </a:pathLst>
            </a:custGeom>
            <a:solidFill>
              <a:srgbClr val="21AAE0"/>
            </a:solidFill>
            <a:ln>
              <a:noFill/>
            </a:ln>
            <a:effectLst/>
          </p:spPr>
          <p:txBody>
            <a:bodyPr lIns="50800" tIns="50800" rIns="50800" bIns="50800" anchor="ctr"/>
            <a:lstStyle/>
            <a:p>
              <a:pPr defTabSz="825500">
                <a:defRPr/>
              </a:pPr>
              <a:endParaRPr lang="es-ES" sz="5600">
                <a:solidFill>
                  <a:srgbClr val="FFFFFF"/>
                </a:solidFill>
                <a:effectLst>
                  <a:outerShdw blurRad="38100" dist="38100" dir="2700000" algn="tl">
                    <a:srgbClr val="000000"/>
                  </a:outerShdw>
                </a:effectLst>
                <a:latin typeface="Century Gothic" panose="020B0502020202020204" pitchFamily="34" charset="0"/>
                <a:ea typeface="MS PGothic" panose="020B0600070205080204" charset="-128"/>
                <a:cs typeface="Gill Sans" charset="0"/>
                <a:sym typeface="Gill Sans" charset="0"/>
              </a:endParaRPr>
            </a:p>
          </p:txBody>
        </p:sp>
        <p:sp>
          <p:nvSpPr>
            <p:cNvPr id="75" name="AutoShape 28"/>
            <p:cNvSpPr/>
            <p:nvPr/>
          </p:nvSpPr>
          <p:spPr bwMode="auto">
            <a:xfrm>
              <a:off x="5684446" y="5367350"/>
              <a:ext cx="1231426"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77" name="AutoShape 30"/>
            <p:cNvSpPr/>
            <p:nvPr/>
          </p:nvSpPr>
          <p:spPr bwMode="auto">
            <a:xfrm>
              <a:off x="17660715" y="7163227"/>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80" name="AutoShape 33"/>
            <p:cNvSpPr/>
            <p:nvPr/>
          </p:nvSpPr>
          <p:spPr bwMode="auto">
            <a:xfrm>
              <a:off x="5684446" y="8956851"/>
              <a:ext cx="1231426"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81" name="AutoShape 34"/>
            <p:cNvSpPr/>
            <p:nvPr/>
          </p:nvSpPr>
          <p:spPr bwMode="auto">
            <a:xfrm>
              <a:off x="17660715" y="10704282"/>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grpSp>
      <p:sp>
        <p:nvSpPr>
          <p:cNvPr id="69" name="Rectangle 39"/>
          <p:cNvSpPr>
            <a:spLocks noChangeArrowheads="1"/>
          </p:cNvSpPr>
          <p:nvPr/>
        </p:nvSpPr>
        <p:spPr bwMode="auto">
          <a:xfrm>
            <a:off x="1425607" y="386971"/>
            <a:ext cx="3632624" cy="5905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Proposed System</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9" name="矩形 28"/>
          <p:cNvSpPr/>
          <p:nvPr/>
        </p:nvSpPr>
        <p:spPr>
          <a:xfrm rot="5400000">
            <a:off x="44265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矩形 29"/>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矩形 30"/>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文本框 5"/>
          <p:cNvSpPr txBox="1"/>
          <p:nvPr/>
        </p:nvSpPr>
        <p:spPr>
          <a:xfrm>
            <a:off x="2813489" y="1856245"/>
            <a:ext cx="6739255" cy="3416320"/>
          </a:xfrm>
          <a:prstGeom prst="rect">
            <a:avLst/>
          </a:prstGeom>
          <a:noFill/>
        </p:spPr>
        <p:txBody>
          <a:bodyPr wrap="square" rtlCol="0">
            <a:spAutoFit/>
          </a:bodyPr>
          <a:lstStyle/>
          <a:p>
            <a:pPr algn="just"/>
            <a:r>
              <a:rPr lang="en-US" dirty="0"/>
              <a:t>In the </a:t>
            </a:r>
            <a:r>
              <a:rPr lang="en-US" dirty="0" smtClean="0"/>
              <a:t>proposed we are going to develop  android applications. The  application is used to store the details and private data’s of the orphanage and it is developed to help the donator’s , adopter’s and sponsor’s  to find the needy orphanages by volunteering donations , help the adopters to find the orphanage for adoption and help the sponsor’s to get the details of the child.</a:t>
            </a:r>
            <a:endParaRPr lang="en-US" dirty="0"/>
          </a:p>
          <a:p>
            <a:pPr algn="just"/>
            <a:endParaRPr lang="en-US" dirty="0"/>
          </a:p>
          <a:p>
            <a:pPr algn="just"/>
            <a:r>
              <a:rPr lang="en-US" dirty="0"/>
              <a:t>Advantages </a:t>
            </a:r>
          </a:p>
          <a:p>
            <a:pPr fontAlgn="base"/>
            <a:r>
              <a:rPr lang="en-US" dirty="0"/>
              <a:t>• </a:t>
            </a:r>
            <a:r>
              <a:rPr lang="en-US" dirty="0" smtClean="0"/>
              <a:t>Easy to finding the orphanages.</a:t>
            </a:r>
          </a:p>
          <a:p>
            <a:pPr algn="just"/>
            <a:r>
              <a:rPr lang="en-US" dirty="0" smtClean="0"/>
              <a:t>• Easy to resolve the problem with in the span of time to given     donation to the needy people.</a:t>
            </a:r>
          </a:p>
          <a:p>
            <a:pPr algn="just"/>
            <a:endParaRPr lang="en-US" dirty="0"/>
          </a:p>
        </p:txBody>
      </p:sp>
    </p:spTree>
  </p:cSld>
  <p:clrMapOvr>
    <a:masterClrMapping/>
  </p:clrMapOvr>
  <mc:AlternateContent xmlns:mc="http://schemas.openxmlformats.org/markup-compatibility/2006">
    <mc:Choice xmlns=""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14:bounceEnd="50000">
                                          <p:cBhvr additive="base">
                                            <p:cTn id="7" dur="500" fill="hold"/>
                                            <p:tgtEl>
                                              <p:spTgt spid="69"/>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500" fill="hold"/>
                                            <p:tgtEl>
                                              <p:spTgt spid="69"/>
                                            </p:tgtEl>
                                            <p:attrNameLst>
                                              <p:attrName>ppt_x</p:attrName>
                                            </p:attrNameLst>
                                          </p:cBhvr>
                                          <p:tavLst>
                                            <p:tav tm="0">
                                              <p:val>
                                                <p:strVal val="1+#ppt_w/2"/>
                                              </p:val>
                                            </p:tav>
                                            <p:tav tm="100000">
                                              <p:val>
                                                <p:strVal val="#ppt_x"/>
                                              </p:val>
                                            </p:tav>
                                          </p:tavLst>
                                        </p:anim>
                                        <p:anim calcmode="lin" valueType="num">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3468</TotalTime>
  <Words>789</Words>
  <Application>Microsoft Office PowerPoint</Application>
  <PresentationFormat>Custom</PresentationFormat>
  <Paragraphs>89</Paragraphs>
  <Slides>15</Slides>
  <Notes>14</Notes>
  <HiddenSlides>0</HiddenSlides>
  <MMClips>1</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Angel A.B</dc:creator>
  <cp:lastModifiedBy>user</cp:lastModifiedBy>
  <cp:revision>31</cp:revision>
  <dcterms:created xsi:type="dcterms:W3CDTF">2017-12-01T03:08:00Z</dcterms:created>
  <dcterms:modified xsi:type="dcterms:W3CDTF">2022-06-11T16:27:28Z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1033-11.2.0.10447</vt:lpwstr>
  </property>
  <property fmtid="{D5CDD505-2E9C-101B-9397-08002B2CF9AE}" pid="3" name="ICV">
    <vt:lpwstr>91D65D7052D64FC8896DBE6FCEE6B98C</vt:lpwstr>
  </property>
</Properties>
</file>

<file path=docProps/thumbnail.jpeg>
</file>